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3" r:id="rId3"/>
    <p:sldMasterId id="2147483695" r:id="rId4"/>
    <p:sldMasterId id="2147483707" r:id="rId5"/>
    <p:sldMasterId id="2147483720" r:id="rId6"/>
    <p:sldMasterId id="2147483724" r:id="rId7"/>
    <p:sldMasterId id="2147483736" r:id="rId8"/>
  </p:sldMasterIdLst>
  <p:notesMasterIdLst>
    <p:notesMasterId r:id="rId29"/>
  </p:notesMasterIdLst>
  <p:handoutMasterIdLst>
    <p:handoutMasterId r:id="rId30"/>
  </p:handoutMasterIdLst>
  <p:sldIdLst>
    <p:sldId id="270" r:id="rId9"/>
    <p:sldId id="354" r:id="rId10"/>
    <p:sldId id="298" r:id="rId11"/>
    <p:sldId id="299" r:id="rId12"/>
    <p:sldId id="300" r:id="rId13"/>
    <p:sldId id="294" r:id="rId14"/>
    <p:sldId id="295" r:id="rId15"/>
    <p:sldId id="296" r:id="rId16"/>
    <p:sldId id="297" r:id="rId17"/>
    <p:sldId id="301" r:id="rId18"/>
    <p:sldId id="302" r:id="rId19"/>
    <p:sldId id="303" r:id="rId20"/>
    <p:sldId id="304" r:id="rId21"/>
    <p:sldId id="305" r:id="rId22"/>
    <p:sldId id="306" r:id="rId23"/>
    <p:sldId id="279" r:id="rId24"/>
    <p:sldId id="280" r:id="rId25"/>
    <p:sldId id="281" r:id="rId26"/>
    <p:sldId id="282" r:id="rId27"/>
    <p:sldId id="283" r:id="rId2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7A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20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86266E-9E78-47F1-9FEF-94CF8FAA33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1259-833D-47D3-BC23-788920651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D3FE93-AF5A-4AB6-B212-18C96F7C8221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B3611-2AC1-4577-9602-DC5BC47549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39D4E-4884-42F1-BD5D-E0D01D425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F3C6C3-6C24-4A41-88CA-B520A45B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97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604962-3D34-42A1-8F36-E6EA1248B5E3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B3FCB1-4A1A-4351-9561-908C4970A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65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22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6083" name="Shape 22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marL="609585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◉"/>
            </a:pPr>
            <a:r>
              <a:rPr lang="en-US" altLang="en-US" sz="1600" b="1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How do consumers</a:t>
            </a:r>
            <a:r>
              <a:rPr lang="en-US" altLang="en-US" sz="1600" b="1" baseline="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r>
              <a:rPr lang="en-US" altLang="en-US" sz="1600" b="1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find and hire the right worker for their: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Geography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Care needs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Cultural fit</a:t>
            </a:r>
          </a:p>
          <a:p>
            <a:pPr marL="609585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◉"/>
            </a:pPr>
            <a:r>
              <a:rPr lang="en-US" altLang="en-US" sz="1600" b="1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How do direct care workers find jobs that: 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Match their location, schedule and skills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Can be quickly accessed for additional hours of gainful employment</a:t>
            </a:r>
          </a:p>
          <a:p>
            <a:pPr marL="609585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◉"/>
            </a:pPr>
            <a:r>
              <a:rPr lang="en-US" altLang="en-US" sz="1600" b="1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How do employers/participants/managed care companies ensure participant directed programs :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Support participant choice</a:t>
            </a:r>
          </a:p>
          <a:p>
            <a:pPr marL="1219170" lvl="1" indent="-40639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434343"/>
              </a:buClr>
              <a:buSzTx/>
              <a:buFont typeface="Open Sans" panose="020B0606030504020204" pitchFamily="34" charset="0"/>
              <a:buChar char="○"/>
            </a:pPr>
            <a:r>
              <a:rPr lang="en-US" altLang="en-US" sz="1600" dirty="0">
                <a:latin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Meet gaps in care that arise from unavailability of the primary caregiver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660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endParaRPr>
              <a:solidFill>
                <a:schemeClr val="dk1"/>
              </a:solidFill>
              <a:ea typeface="Museo Sans 300" charset="0"/>
              <a:cs typeface="Museo Sans 300" charset="0"/>
              <a:sym typeface="Arial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1"/>
                </a:solidFill>
                <a:latin typeface="Museo Sans 300" charset="0"/>
                <a:ea typeface="Museo Sans 300" charset="0"/>
                <a:cs typeface="Museo Sans 300" charset="0"/>
                <a:sym typeface="Arial"/>
              </a:rPr>
              <a:pPr/>
              <a:t>19</a:t>
            </a:fld>
            <a:endParaRPr lang="en" dirty="0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4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endParaRPr dirty="0">
              <a:solidFill>
                <a:schemeClr val="dk1"/>
              </a:solidFill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1"/>
                </a:solidFill>
                <a:latin typeface="Museo Sans 300" charset="0"/>
                <a:ea typeface="Museo Sans 300" charset="0"/>
                <a:cs typeface="Museo Sans 300" charset="0"/>
                <a:sym typeface="Arial"/>
              </a:rPr>
              <a:pPr/>
              <a:t>20</a:t>
            </a:fld>
            <a:endParaRPr lang="en" dirty="0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59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423323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ts val="1400"/>
              <a:buFont typeface="Open Sans"/>
              <a:buChar char="●"/>
            </a:pPr>
            <a:r>
              <a:rPr lang="en-US" sz="1200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Union and state sponsored effort could result in the creation of an effective tech solution for hiring for home care workers by Medicaid clients</a:t>
            </a:r>
          </a:p>
          <a:p>
            <a:pPr indent="-423323">
              <a:lnSpc>
                <a:spcPct val="115000"/>
              </a:lnSpc>
              <a:spcBef>
                <a:spcPts val="1333"/>
              </a:spcBef>
              <a:buClr>
                <a:srgbClr val="434343"/>
              </a:buClr>
              <a:buSzPts val="1400"/>
              <a:buFont typeface="Open Sans"/>
              <a:buChar char="●"/>
            </a:pPr>
            <a:r>
              <a:rPr lang="en-US" sz="1200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By partnering with labor, the platform would be able to produce a steady labor supply</a:t>
            </a:r>
          </a:p>
          <a:p>
            <a:pPr indent="-423323">
              <a:lnSpc>
                <a:spcPct val="115000"/>
              </a:lnSpc>
              <a:spcBef>
                <a:spcPts val="1333"/>
              </a:spcBef>
              <a:buClr>
                <a:srgbClr val="434343"/>
              </a:buClr>
              <a:buSzPts val="1400"/>
              <a:buFont typeface="Open Sans"/>
              <a:buChar char="●"/>
            </a:pPr>
            <a:r>
              <a:rPr lang="en-US" sz="1200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By partnering with the state, the platform would be able to produce a steady source of demand for workers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1800" dirty="0">
              <a:solidFill>
                <a:srgbClr val="E691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E691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 Sided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2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Balance the needs of workers and clients to create a valuable experience for connection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12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F9C45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Security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Maintain top security standards including meeting  HIPAA requirements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1800" dirty="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4000" dirty="0">
                <a:solidFill>
                  <a:srgbClr val="60B4E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Accessibility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Ensure that </a:t>
            </a:r>
            <a:r>
              <a:rPr lang="en-US" sz="2800" i="1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any</a:t>
            </a:r>
            <a:r>
              <a:rPr lang="en-US" sz="28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user of </a:t>
            </a:r>
            <a:r>
              <a:rPr lang="en-US" sz="2800" i="1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any</a:t>
            </a:r>
            <a:r>
              <a:rPr lang="en-US" sz="28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ability level can access services on </a:t>
            </a:r>
            <a:r>
              <a:rPr lang="en-US" sz="2800" i="1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any</a:t>
            </a:r>
            <a:r>
              <a:rPr lang="en-US" sz="28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device</a:t>
            </a:r>
            <a:endParaRPr lang="en-US" sz="4000" dirty="0">
              <a:solidFill>
                <a:srgbClr val="E691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89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1800" dirty="0">
              <a:solidFill>
                <a:srgbClr val="E691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2800" dirty="0">
              <a:solidFill>
                <a:srgbClr val="E691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1800" dirty="0">
              <a:solidFill>
                <a:srgbClr val="E691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3178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DE40D-9561-D64F-8948-FCD44FC686E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0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EB8AB6-AD64-4D31-B4BB-444A111ECC69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540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762E7-C30B-D849-BB3E-215D90F061E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159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endParaRPr>
              <a:solidFill>
                <a:schemeClr val="dk1"/>
              </a:solidFill>
              <a:ea typeface="Museo Sans 300" charset="0"/>
              <a:cs typeface="Museo Sans 300" charset="0"/>
              <a:sym typeface="Arial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1"/>
                </a:solidFill>
                <a:latin typeface="Museo Sans 300" charset="0"/>
                <a:ea typeface="Museo Sans 300" charset="0"/>
                <a:cs typeface="Museo Sans 300" charset="0"/>
                <a:sym typeface="Arial"/>
              </a:rPr>
              <a:pPr/>
              <a:t>16</a:t>
            </a:fld>
            <a:endParaRPr lang="en" dirty="0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42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endParaRPr>
              <a:solidFill>
                <a:schemeClr val="dk1"/>
              </a:solidFill>
              <a:ea typeface="Museo Sans 300" charset="0"/>
              <a:cs typeface="Museo Sans 300" charset="0"/>
              <a:sym typeface="Arial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1"/>
                </a:solidFill>
                <a:latin typeface="Museo Sans 300" charset="0"/>
                <a:ea typeface="Museo Sans 300" charset="0"/>
                <a:cs typeface="Museo Sans 300" charset="0"/>
                <a:sym typeface="Arial"/>
              </a:rPr>
              <a:pPr/>
              <a:t>17</a:t>
            </a:fld>
            <a:endParaRPr lang="en" dirty="0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47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endParaRPr lang="en" dirty="0">
              <a:sym typeface="Arial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1"/>
                </a:solidFill>
                <a:latin typeface="Museo Sans 300" charset="0"/>
                <a:ea typeface="Museo Sans 300" charset="0"/>
                <a:cs typeface="Museo Sans 300" charset="0"/>
                <a:sym typeface="Arial"/>
              </a:rPr>
              <a:pPr/>
              <a:t>18</a:t>
            </a:fld>
            <a:endParaRPr lang="en" dirty="0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43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2A51-168F-41CD-887A-9BC5463A3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887EE-DDC2-48D6-ACBD-D359EDF70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82D46-DD52-45B9-B765-868CEE1B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A4BB6-A74C-492F-8A29-E86B966C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ED36-CBB7-4EEF-8DE0-8B2FE20D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A8C2-1A32-4154-B1C0-0C8DBBFA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394B5-8D7A-4054-8D46-D6A87B3A0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5506-989C-416F-A0E4-A0DBC7ED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F6941-54EA-4438-8405-4F58E1C8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A664-AE77-44C0-90B2-D742D0CC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1CF426-952A-4DAC-8A94-877D0940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35424-79E2-4061-9D4B-FD38838F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1A7E4-B767-4768-BD17-207BA24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D5572-2355-4F16-9761-8B52D353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7FCA-320A-42FF-B059-38F35BA9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Orang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Background_iOrange_Text.jpg"/>
          <p:cNvPicPr preferRelativeResize="0"/>
          <p:nvPr/>
        </p:nvPicPr>
        <p:blipFill rotWithShape="1">
          <a:blip r:embed="rId2">
            <a:alphaModFix/>
          </a:blip>
          <a:srcRect l="309" t="914" r="4507" b="13423"/>
          <a:stretch/>
        </p:blipFill>
        <p:spPr>
          <a:xfrm>
            <a:off x="1" y="0"/>
            <a:ext cx="12192000" cy="617388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11485752" y="37255"/>
            <a:ext cx="401720" cy="124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 b="0" i="0" u="none" strike="noStrike" cap="none">
              <a:solidFill>
                <a:srgbClr val="41414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0995480" y="37255"/>
            <a:ext cx="894152" cy="124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 b="0" i="0" u="none" strike="noStrike" cap="none">
              <a:solidFill>
                <a:srgbClr val="000000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46692" y="1012460"/>
            <a:ext cx="10162969" cy="16657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ts val="4000"/>
              <a:buFont typeface="Arial"/>
              <a:buNone/>
              <a:defRPr sz="5333" b="0" i="0" u="none" strike="noStrike" cap="none">
                <a:solidFill>
                  <a:schemeClr val="lt1"/>
                </a:solidFill>
                <a:latin typeface="+mj-lt"/>
                <a:ea typeface="Museo Sans 300" charset="0"/>
                <a:cs typeface="Museo Sans 300" charset="0"/>
                <a:sym typeface="Arial"/>
              </a:defRPr>
            </a:lvl1pPr>
            <a:lvl2pPr lvl="1" indent="0">
              <a:spcBef>
                <a:spcPts val="0"/>
              </a:spcBef>
              <a:buSzPts val="1400"/>
              <a:buNone/>
              <a:defRPr sz="2400"/>
            </a:lvl2pPr>
            <a:lvl3pPr lvl="2" indent="0">
              <a:spcBef>
                <a:spcPts val="0"/>
              </a:spcBef>
              <a:buSzPts val="1400"/>
              <a:buNone/>
              <a:defRPr sz="2400"/>
            </a:lvl3pPr>
            <a:lvl4pPr lvl="3" indent="0">
              <a:spcBef>
                <a:spcPts val="0"/>
              </a:spcBef>
              <a:buSzPts val="1400"/>
              <a:buNone/>
              <a:defRPr sz="2400"/>
            </a:lvl4pPr>
            <a:lvl5pPr lvl="4" indent="0">
              <a:spcBef>
                <a:spcPts val="0"/>
              </a:spcBef>
              <a:buSzPts val="1400"/>
              <a:buNone/>
              <a:defRPr sz="2400"/>
            </a:lvl5pPr>
            <a:lvl6pPr lvl="5" indent="0">
              <a:spcBef>
                <a:spcPts val="0"/>
              </a:spcBef>
              <a:buSzPts val="1400"/>
              <a:buNone/>
              <a:defRPr sz="2400"/>
            </a:lvl6pPr>
            <a:lvl7pPr lvl="6" indent="0">
              <a:spcBef>
                <a:spcPts val="0"/>
              </a:spcBef>
              <a:buSzPts val="1400"/>
              <a:buNone/>
              <a:defRPr sz="2400"/>
            </a:lvl7pPr>
            <a:lvl8pPr lvl="7" indent="0">
              <a:spcBef>
                <a:spcPts val="0"/>
              </a:spcBef>
              <a:buSzPts val="1400"/>
              <a:buNone/>
              <a:defRPr sz="2400"/>
            </a:lvl8pPr>
            <a:lvl9pPr lvl="8" indent="0">
              <a:spcBef>
                <a:spcPts val="0"/>
              </a:spcBef>
              <a:buSzPts val="1400"/>
              <a:buNone/>
              <a:defRPr sz="2400"/>
            </a:lvl9pPr>
          </a:lstStyle>
          <a:p>
            <a:endParaRPr dirty="0"/>
          </a:p>
        </p:txBody>
      </p:sp>
      <p:pic>
        <p:nvPicPr>
          <p:cNvPr id="62" name="Shape 62" descr="Untitled-4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934" y="6265319"/>
            <a:ext cx="464908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01" y="6305645"/>
            <a:ext cx="1117600" cy="285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666C3-7077-254F-8FD3-FE423149B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56417-3411-AB43-B557-5F76E3C3D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81CA2-2357-4FD6-B91A-D06D6BE380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hape 64">
            <a:extLst>
              <a:ext uri="{FF2B5EF4-FFF2-40B4-BE49-F238E27FC236}">
                <a16:creationId xmlns:a16="http://schemas.microsoft.com/office/drawing/2014/main" id="{412FD71B-56C5-6B4F-B658-76047E0D25C8}"/>
              </a:ext>
            </a:extLst>
          </p:cNvPr>
          <p:cNvSpPr txBox="1"/>
          <p:nvPr userDrawn="1"/>
        </p:nvSpPr>
        <p:spPr>
          <a:xfrm>
            <a:off x="1702326" y="6319493"/>
            <a:ext cx="2619823" cy="369200"/>
          </a:xfrm>
          <a:prstGeom prst="rect">
            <a:avLst/>
          </a:prstGeom>
          <a:noFill/>
          <a:ln>
            <a:noFill/>
          </a:ln>
        </p:spPr>
        <p:txBody>
          <a:bodyPr wrap="square" lIns="121867" tIns="60933" rIns="121867" bIns="60933" anchor="ctr" anchorCtr="0">
            <a:noAutofit/>
          </a:bodyPr>
          <a:lstStyle/>
          <a:p>
            <a:pPr marL="0" marR="0" lvl="0" indent="-211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Arial"/>
              <a:buNone/>
            </a:pPr>
            <a:r>
              <a:rPr lang="en" sz="1067" b="0" i="0" u="none" strike="noStrike" cap="none" dirty="0">
                <a:solidFill>
                  <a:schemeClr val="accent2"/>
                </a:solidFill>
                <a:latin typeface="+mn-lt"/>
                <a:ea typeface="Arial" charset="0"/>
                <a:cs typeface="Arial" charset="0"/>
                <a:sym typeface="Arial"/>
              </a:rPr>
              <a:t>Helping Heroes Like You </a:t>
            </a:r>
          </a:p>
        </p:txBody>
      </p:sp>
    </p:spTree>
    <p:extLst>
      <p:ext uri="{BB962C8B-B14F-4D97-AF65-F5344CB8AC3E}">
        <p14:creationId xmlns:p14="http://schemas.microsoft.com/office/powerpoint/2010/main" val="1738210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6163056"/>
            <a:ext cx="12192000" cy="6949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  <p:pic>
        <p:nvPicPr>
          <p:cNvPr id="70" name="Shape 70" descr="Untitled-4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35934" y="6265319"/>
            <a:ext cx="464908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1" y="6305645"/>
            <a:ext cx="1117600" cy="285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64">
            <a:extLst>
              <a:ext uri="{FF2B5EF4-FFF2-40B4-BE49-F238E27FC236}">
                <a16:creationId xmlns:a16="http://schemas.microsoft.com/office/drawing/2014/main" id="{9E66FCB9-E8F9-4F73-90A3-018497C15FB0}"/>
              </a:ext>
            </a:extLst>
          </p:cNvPr>
          <p:cNvSpPr txBox="1"/>
          <p:nvPr userDrawn="1"/>
        </p:nvSpPr>
        <p:spPr>
          <a:xfrm>
            <a:off x="1702326" y="6319493"/>
            <a:ext cx="2619823" cy="369200"/>
          </a:xfrm>
          <a:prstGeom prst="rect">
            <a:avLst/>
          </a:prstGeom>
          <a:noFill/>
          <a:ln>
            <a:noFill/>
          </a:ln>
        </p:spPr>
        <p:txBody>
          <a:bodyPr wrap="square" lIns="121867" tIns="60933" rIns="121867" bIns="60933" anchor="ctr" anchorCtr="0">
            <a:noAutofit/>
          </a:bodyPr>
          <a:lstStyle/>
          <a:p>
            <a:pPr marL="0" marR="0" lvl="0" indent="-211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Arial"/>
              <a:buNone/>
            </a:pPr>
            <a:r>
              <a:rPr lang="en" sz="1067" b="0" i="0" u="none" strike="noStrike" cap="none" dirty="0">
                <a:solidFill>
                  <a:schemeClr val="accent2"/>
                </a:solidFill>
                <a:latin typeface="+mn-lt"/>
                <a:ea typeface="Arial" charset="0"/>
                <a:cs typeface="Arial" charset="0"/>
                <a:sym typeface="Arial"/>
              </a:rPr>
              <a:t>Helping Heroes Like You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D5E7EA-D25F-4CC2-8961-3F30C19A5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BEA8F-10BB-4AD0-A564-709923B16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81CA2-2357-4FD6-B91A-D06D6BE380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3296" y="286929"/>
            <a:ext cx="11277600" cy="7017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73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299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2606" t="752"/>
          <a:stretch/>
        </p:blipFill>
        <p:spPr>
          <a:xfrm>
            <a:off x="0" y="0"/>
            <a:ext cx="12192000" cy="666853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0" y="6163056"/>
            <a:ext cx="12192000" cy="6949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dk1"/>
              </a:solidFill>
              <a:latin typeface="Museo Sans 300" charset="0"/>
              <a:ea typeface="Museo Sans 300" charset="0"/>
              <a:cs typeface="Museo Sans 300" charset="0"/>
              <a:sym typeface="Arial"/>
            </a:endParaRPr>
          </a:p>
        </p:txBody>
      </p:sp>
      <p:pic>
        <p:nvPicPr>
          <p:cNvPr id="70" name="Shape 70" descr="Untitled-4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934" y="6265319"/>
            <a:ext cx="464908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01" y="6305645"/>
            <a:ext cx="1117600" cy="28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D5E7EA-D25F-4CC2-8961-3F30C19A5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BEA8F-10BB-4AD0-A564-709923B16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81CA2-2357-4FD6-B91A-D06D6BE380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64">
            <a:extLst>
              <a:ext uri="{FF2B5EF4-FFF2-40B4-BE49-F238E27FC236}">
                <a16:creationId xmlns:a16="http://schemas.microsoft.com/office/drawing/2014/main" id="{6E4F2DA1-F431-3742-8328-DB195DFDA5AB}"/>
              </a:ext>
            </a:extLst>
          </p:cNvPr>
          <p:cNvSpPr txBox="1"/>
          <p:nvPr userDrawn="1"/>
        </p:nvSpPr>
        <p:spPr>
          <a:xfrm>
            <a:off x="1702326" y="6319493"/>
            <a:ext cx="2619823" cy="369200"/>
          </a:xfrm>
          <a:prstGeom prst="rect">
            <a:avLst/>
          </a:prstGeom>
          <a:noFill/>
          <a:ln>
            <a:noFill/>
          </a:ln>
        </p:spPr>
        <p:txBody>
          <a:bodyPr wrap="square" lIns="121867" tIns="60933" rIns="121867" bIns="60933" anchor="ctr" anchorCtr="0">
            <a:noAutofit/>
          </a:bodyPr>
          <a:lstStyle/>
          <a:p>
            <a:pPr marL="0" marR="0" lvl="0" indent="-211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Arial"/>
              <a:buNone/>
            </a:pPr>
            <a:r>
              <a:rPr lang="en" sz="1067" b="0" i="0" u="none" strike="noStrike" cap="none" dirty="0">
                <a:solidFill>
                  <a:schemeClr val="accent2"/>
                </a:solidFill>
                <a:latin typeface="+mn-lt"/>
                <a:ea typeface="Arial" charset="0"/>
                <a:cs typeface="Arial" charset="0"/>
                <a:sym typeface="Arial"/>
              </a:rPr>
              <a:t>Helping Heroes Like You </a:t>
            </a:r>
          </a:p>
        </p:txBody>
      </p:sp>
    </p:spTree>
    <p:extLst>
      <p:ext uri="{BB962C8B-B14F-4D97-AF65-F5344CB8AC3E}">
        <p14:creationId xmlns:p14="http://schemas.microsoft.com/office/powerpoint/2010/main" val="2842750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3 column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841667" y="2201433"/>
            <a:ext cx="3112000" cy="416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5113215" y="2201433"/>
            <a:ext cx="3112000" cy="416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3"/>
          </p:nvPr>
        </p:nvSpPr>
        <p:spPr>
          <a:xfrm>
            <a:off x="8384765" y="2201433"/>
            <a:ext cx="3111999" cy="416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32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68800" y="694333"/>
            <a:ext cx="11454400" cy="5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Proxima Nova"/>
              <a:buNone/>
              <a:defRPr sz="8533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1347085" y="6323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4856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5514"/>
            <a:ext cx="10972800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87331" y="5857757"/>
            <a:ext cx="595069" cy="365125"/>
          </a:xfrm>
        </p:spPr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518555" y="6294075"/>
            <a:ext cx="7936956" cy="3932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0" i="0">
                <a:solidFill>
                  <a:srgbClr val="000000"/>
                </a:solidFill>
                <a:latin typeface="AvenirNext LT Pro Regular"/>
                <a:cs typeface="AvenirNext LT Pro Regular"/>
              </a:defRPr>
            </a:lvl1pPr>
          </a:lstStyle>
          <a:p>
            <a:endParaRPr lang="en-US"/>
          </a:p>
        </p:txBody>
      </p:sp>
      <p:pic>
        <p:nvPicPr>
          <p:cNvPr id="9" name="Picture 8" descr="seniorlink_logo_white_72p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01723"/>
            <a:ext cx="1908955" cy="210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177" y="6294075"/>
            <a:ext cx="722663" cy="4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3034"/>
            <a:ext cx="5368275" cy="685800"/>
          </a:xfrm>
        </p:spPr>
        <p:txBody>
          <a:bodyPr anchor="t">
            <a:noAutofit/>
          </a:bodyPr>
          <a:lstStyle>
            <a:lvl1pPr marL="0" indent="0">
              <a:buNone/>
              <a:defRPr sz="2000" b="1" i="0">
                <a:solidFill>
                  <a:srgbClr val="6A6F6F"/>
                </a:solidFill>
                <a:latin typeface="AvenirNext LT Pro Regular" panose="020B0503020202020204" pitchFamily="34" charset="0"/>
                <a:cs typeface="AvenirNext LT Pro Regular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9600" y="2137451"/>
            <a:ext cx="5368275" cy="3607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4"/>
          </p:nvPr>
        </p:nvSpPr>
        <p:spPr>
          <a:xfrm>
            <a:off x="6197600" y="1393034"/>
            <a:ext cx="5368275" cy="685800"/>
          </a:xfrm>
        </p:spPr>
        <p:txBody>
          <a:bodyPr anchor="t">
            <a:noAutofit/>
          </a:bodyPr>
          <a:lstStyle>
            <a:lvl1pPr marL="0" indent="0">
              <a:buNone/>
              <a:defRPr sz="2000" b="1" i="0">
                <a:solidFill>
                  <a:srgbClr val="6A6F6F"/>
                </a:solidFill>
                <a:latin typeface="AvenirNext LT Pro Regular" panose="020B0503020202020204" pitchFamily="34" charset="0"/>
                <a:cs typeface="AvenirNext LT Pro Regular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6197600" y="2143965"/>
            <a:ext cx="5368275" cy="3601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177" y="6294075"/>
            <a:ext cx="722663" cy="487797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87331" y="5857757"/>
            <a:ext cx="595069" cy="365125"/>
          </a:xfrm>
        </p:spPr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518555" y="6294075"/>
            <a:ext cx="7936956" cy="3932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0" i="0">
                <a:solidFill>
                  <a:srgbClr val="000000"/>
                </a:solidFill>
                <a:latin typeface="AvenirNext LT Pro Regular"/>
                <a:cs typeface="AvenirNext LT Pro Regular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56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177" y="6294075"/>
            <a:ext cx="722663" cy="48779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87331" y="5857757"/>
            <a:ext cx="595069" cy="365125"/>
          </a:xfrm>
        </p:spPr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518555" y="6294075"/>
            <a:ext cx="7936956" cy="3932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0" i="0">
                <a:solidFill>
                  <a:srgbClr val="000000"/>
                </a:solidFill>
                <a:latin typeface="AvenirNext LT Pro Regular"/>
                <a:cs typeface="AvenirNext LT Pro Regular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2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8B0C-2F42-473E-AEA7-E2914D2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6716-C905-48EC-9817-6ACBDB82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8BBF7-B821-4C08-A779-654A17B3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16F7D-D196-4BEA-BAB3-F84AF309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5626A-64CC-4A80-BB69-773D22C1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33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0181" y="949249"/>
            <a:ext cx="12192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200" b="0" dirty="0">
              <a:solidFill>
                <a:srgbClr val="63D03A"/>
              </a:solidFill>
              <a:latin typeface="AvenirNext LT Pr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831" y="2341873"/>
            <a:ext cx="9959989" cy="1143000"/>
          </a:xfrm>
        </p:spPr>
        <p:txBody>
          <a:bodyPr/>
          <a:lstStyle>
            <a:lvl1pPr>
              <a:defRPr b="1">
                <a:solidFill>
                  <a:srgbClr val="4F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2831" y="3435368"/>
            <a:ext cx="9959989" cy="1139967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rgbClr val="4F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012612"/>
            <a:ext cx="12192000" cy="274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venirNext LT Pro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96" y="500731"/>
            <a:ext cx="5702155" cy="6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0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0181" y="949249"/>
            <a:ext cx="12192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200" b="0" dirty="0">
              <a:solidFill>
                <a:srgbClr val="63D03A"/>
              </a:solidFill>
              <a:latin typeface="AvenirNext LT Pr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2310" y="2338116"/>
            <a:ext cx="10220511" cy="1143000"/>
          </a:xfrm>
        </p:spPr>
        <p:txBody>
          <a:bodyPr/>
          <a:lstStyle>
            <a:lvl1pPr algn="l">
              <a:lnSpc>
                <a:spcPts val="3000"/>
              </a:lnSpc>
              <a:defRPr sz="2800" b="1" cap="all">
                <a:solidFill>
                  <a:srgbClr val="6A6F6F"/>
                </a:solidFill>
                <a:latin typeface="AvenirNext LT Pro Regular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10" y="3433101"/>
            <a:ext cx="10220511" cy="182880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200">
                <a:solidFill>
                  <a:srgbClr val="6A6F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131553"/>
            <a:ext cx="12192000" cy="274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venirNext LT Pro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6431"/>
            <a:ext cx="12192000" cy="6128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en-US" sz="2200" b="0" dirty="0">
              <a:solidFill>
                <a:srgbClr val="63D03A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177" y="6294075"/>
            <a:ext cx="722663" cy="4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9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93162"/>
            <a:ext cx="5368275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1" y="-14004"/>
            <a:ext cx="12177469" cy="713232"/>
          </a:xfrm>
          <a:solidFill>
            <a:srgbClr val="3BC1CD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14125" y="1393162"/>
            <a:ext cx="5368275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993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88814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7739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7928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1482328"/>
            <a:ext cx="5107781" cy="468808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482328"/>
            <a:ext cx="5107781" cy="468808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94523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49437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77713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0897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7787-7571-4B9A-B639-68AC4EB9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2010E-1824-4614-BE7B-6FCA26D28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B1D-E482-4006-BAB3-40685FD6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65C9C-165F-4EAA-920E-642B5C35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D769E-2A6B-47DC-A42E-7D236A63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1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42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r>
              <a:rPr lang="en-US" noProof="0">
                <a:sym typeface="Helvetica Neue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5104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36199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610" y="232172"/>
            <a:ext cx="2589609" cy="59382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232172"/>
            <a:ext cx="7625953" cy="59382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2380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6595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70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  <a:prstGeom prst="rect">
            <a:avLst/>
          </a:prstGeom>
        </p:spPr>
        <p:txBody>
          <a:bodyPr vert="horz"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33262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1482328"/>
            <a:ext cx="5107781" cy="468808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482328"/>
            <a:ext cx="5107781" cy="4688086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5399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02585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31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225-70D6-40CE-9F35-43886ACE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AB71B-5788-41E3-AEFA-B48B57A51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36617-44B4-49C7-AFE8-2459CFA44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FD0E6-D34F-4B5F-8A54-CF5D4198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71C7A-CD5B-4977-9E7A-0ECA7DE0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28FFF-F4F9-4EC4-9544-39EB8E06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32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70547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  <a:prstGeom prst="rect">
            <a:avLst/>
          </a:prstGeom>
        </p:spPr>
        <p:txBody>
          <a:bodyPr vert="horz"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11279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  <a:prstGeom prst="rect">
            <a:avLst/>
          </a:prstGeom>
        </p:spPr>
        <p:txBody>
          <a:bodyPr vert="horz"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r>
              <a:rPr lang="en-US" noProof="0">
                <a:sym typeface="Helvetica Neue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20695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2401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3" y="274588"/>
            <a:ext cx="2742902" cy="58958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274588"/>
            <a:ext cx="8085833" cy="589582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05324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85787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3643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1"/>
            <a:ext cx="10362902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2" cy="150018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42671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96" y="1600647"/>
            <a:ext cx="5414367" cy="4525119"/>
          </a:xfrm>
          <a:prstGeom prst="rect">
            <a:avLst/>
          </a:prstGeom>
        </p:spPr>
        <p:txBody>
          <a:bodyPr vert="horz"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600647"/>
            <a:ext cx="5414367" cy="4525119"/>
          </a:xfrm>
          <a:prstGeom prst="rect">
            <a:avLst/>
          </a:prstGeom>
        </p:spPr>
        <p:txBody>
          <a:bodyPr vert="horz"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11992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  <a:prstGeom prst="rect">
            <a:avLst/>
          </a:prstGeom>
        </p:spPr>
        <p:txBody>
          <a:bodyPr vert="horz"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  <a:prstGeom prst="rect">
            <a:avLst/>
          </a:prstGeom>
        </p:spPr>
        <p:txBody>
          <a:bodyPr vert="horz"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1718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C14-C848-4EEC-9C8A-5066F636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9C7EE-7EE5-4465-9FE1-E46697D4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57648-285A-4345-8444-90685E64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57EE6-A62C-4FC2-8CD8-D10C4EC9E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F01FAF-5B91-42D9-94C7-05AD7EB57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6ED49-75D3-4506-AAA5-C78CD1C4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D5AF5-FD72-4DFD-839F-74A16F02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BDAB2C-A01D-4701-93EE-250841E6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97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45373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990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116197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39" cy="5852294"/>
          </a:xfrm>
          <a:prstGeom prst="rect">
            <a:avLst/>
          </a:prstGeom>
        </p:spPr>
        <p:txBody>
          <a:bodyPr vert="horz"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8" cy="469031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06980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r>
              <a:rPr lang="en-US" noProof="0">
                <a:sym typeface="Helvetica Neue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71912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6" y="1600647"/>
            <a:ext cx="10971609" cy="45251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0203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3" y="232172"/>
            <a:ext cx="2742902" cy="58935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232172"/>
            <a:ext cx="8085833" cy="589359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651031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47085" y="6323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62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7137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2603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430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05A3-912F-4C76-8B66-684B5293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D5CB-3D8A-4E6D-A26E-5F08BACD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E8CBE-4580-4387-B591-0D1B3222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5F815-6C93-49C9-85A5-94CCBCF7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7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2059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9484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2784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383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44207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595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7735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9769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preserve="1">
  <p:cSld name="Divider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68800" y="694333"/>
            <a:ext cx="11454400" cy="5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Proxima Nova"/>
              <a:buNone/>
              <a:defRPr sz="8533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roxima Nova"/>
              <a:buNone/>
              <a:defRPr sz="3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1347085" y="6323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3016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" type="title" preserve="1">
  <p:cSld name="Title and Bulle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68800" y="173876"/>
            <a:ext cx="11454400" cy="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roxima Nova"/>
              <a:buNone/>
              <a:defRPr sz="3333" b="1" i="0" u="none" strike="noStrike" cap="non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3333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68700" y="1112449"/>
            <a:ext cx="11454400" cy="5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57189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roxima Nova"/>
              <a:buChar char="•"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‒"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38945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∙"/>
              <a:defRPr sz="1333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37252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lt1"/>
              </a:buClr>
              <a:buSzPts val="800"/>
              <a:buFont typeface="Proxima Nova"/>
              <a:buChar char="‣"/>
              <a:defRPr sz="1067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•"/>
              <a:defRPr sz="1867" b="1" i="0" u="none" strike="noStrike" cap="non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‒"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38945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∙"/>
              <a:defRPr sz="1333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372524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800"/>
              <a:buFont typeface="Proxima Nova"/>
              <a:buChar char="‣"/>
              <a:defRPr sz="1067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355591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600"/>
              <a:buFont typeface="Proxima Nova"/>
              <a:buChar char="◦"/>
              <a:defRPr sz="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11347085" y="6323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2" name="Shape 72"/>
          <p:cNvSpPr/>
          <p:nvPr/>
        </p:nvSpPr>
        <p:spPr>
          <a:xfrm>
            <a:off x="0" y="0"/>
            <a:ext cx="12206400" cy="5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78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D7C66-82A8-48A5-95F7-4E440B70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EEDAA-54EE-438C-B625-D04FD62C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0C6E9-1980-4197-9BC0-0651086E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1347085" y="63232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960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611B-4E06-4AAA-81E4-BDA12B8F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79A5-3D29-4874-990F-0EAD9DD7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DCAE6-503D-4263-8803-4391DA6AB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21218-042A-4ECE-BE26-66DCDC7A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ADAD3-D452-421A-B4E4-B32A0301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F127-44F4-4A12-98DF-FAD5616A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8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37A2-0BBA-4F0A-B515-E9BEAE0E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5B18F-DCEE-41DF-9ABF-18E54D9E0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ADAAF-441E-43D5-A445-70BFB9179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5FB55-C191-45E3-9F2D-5CA20204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69571-2CC7-40BD-A1FB-95348DCA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B88D5-A7FA-4E52-8BA2-6E5D9E4A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E2041-8B90-40B8-AE04-6709CAB9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F0E4B-B6DF-4E3D-AC2C-F2D1FA8D5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781E-E7B9-45C6-BD61-E91CE215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8F0B3-3E4A-47D5-B85A-D4AF0A969DC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439C-B171-42EB-9A9D-8F7C85C15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43BB-7F5F-4443-898D-A9077B9BC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1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82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01015"/>
            <a:ext cx="12192000" cy="456985"/>
          </a:xfrm>
          <a:prstGeom prst="rect">
            <a:avLst/>
          </a:prstGeom>
          <a:solidFill>
            <a:srgbClr val="BDC6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venirNext LT Pro Regular"/>
            </a:endParaRPr>
          </a:p>
        </p:txBody>
      </p:sp>
      <p:pic>
        <p:nvPicPr>
          <p:cNvPr id="5" name="Picture 4" descr="X_pattern_white.png"/>
          <p:cNvPicPr>
            <a:picLocks noChangeAspect="1"/>
          </p:cNvPicPr>
          <p:nvPr/>
        </p:nvPicPr>
        <p:blipFill rotWithShape="1"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72"/>
          <a:stretch/>
        </p:blipFill>
        <p:spPr>
          <a:xfrm>
            <a:off x="0" y="6401015"/>
            <a:ext cx="12192000" cy="45698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868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3170"/>
            <a:ext cx="10972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1266" y="6035891"/>
            <a:ext cx="5950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BDC6C3"/>
                </a:solidFill>
                <a:latin typeface="AvenirNext LT Pro Demi"/>
                <a:cs typeface="AvenirNext LT Pro Demi"/>
              </a:defRPr>
            </a:lvl1pPr>
          </a:lstStyle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9600" y="1275367"/>
            <a:ext cx="10972800" cy="0"/>
          </a:xfrm>
          <a:prstGeom prst="line">
            <a:avLst/>
          </a:prstGeom>
          <a:ln w="12700">
            <a:solidFill>
              <a:srgbClr val="BDC6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eniorlink_logo_72pp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083511"/>
            <a:ext cx="1908956" cy="2103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186945" y="5933181"/>
            <a:ext cx="7936956" cy="3932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0" i="0">
                <a:solidFill>
                  <a:srgbClr val="000000"/>
                </a:solidFill>
                <a:latin typeface="AvenirNext LT Pro Regular"/>
                <a:cs typeface="AvenirNext LT Pro Regular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5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spcAft>
          <a:spcPts val="0"/>
        </a:spcAft>
        <a:buNone/>
        <a:defRPr sz="3200" b="1" i="0" kern="1200">
          <a:solidFill>
            <a:srgbClr val="3BC1CD"/>
          </a:solidFill>
          <a:latin typeface="AvenirNext LT Pro Regular" panose="020B0503020202020204" pitchFamily="34" charset="0"/>
          <a:ea typeface="+mj-ea"/>
          <a:cs typeface="AvenirNext LT Pro Regular" panose="020B0503020202020204" pitchFamily="34" charset="0"/>
        </a:defRPr>
      </a:lvl1pPr>
    </p:titleStyle>
    <p:bodyStyle>
      <a:lvl1pPr marL="173038" indent="-173038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3BC1CD"/>
        </a:buClr>
        <a:buFont typeface="Arial"/>
        <a:buChar char="•"/>
        <a:defRPr sz="1900" b="0" i="0" kern="1200">
          <a:solidFill>
            <a:schemeClr val="tx1"/>
          </a:solidFill>
          <a:latin typeface="AvenirNext LT Pro Regular"/>
          <a:ea typeface="+mn-ea"/>
          <a:cs typeface="AvenirNext LT Pro Regular"/>
        </a:defRPr>
      </a:lvl1pPr>
      <a:lvl2pPr marL="398463" indent="-16827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3BC1CD"/>
        </a:buClr>
        <a:buFont typeface="Arial"/>
        <a:buChar char="•"/>
        <a:defRPr sz="1500" b="0" i="0" kern="1200">
          <a:solidFill>
            <a:schemeClr val="tx1"/>
          </a:solidFill>
          <a:latin typeface="AvenirNext LT Pro Regular"/>
          <a:ea typeface="+mn-ea"/>
          <a:cs typeface="AvenirNext LT Pro Regular"/>
        </a:defRPr>
      </a:lvl2pPr>
      <a:lvl3pPr marL="628650" indent="-173038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3BC1CD"/>
        </a:buClr>
        <a:buFont typeface="Arial"/>
        <a:buChar char="•"/>
        <a:defRPr sz="1500" b="0" i="0" kern="1200">
          <a:solidFill>
            <a:schemeClr val="tx1"/>
          </a:solidFill>
          <a:latin typeface="AvenirNext LT Pro Regular"/>
          <a:ea typeface="+mn-ea"/>
          <a:cs typeface="AvenirNext LT Pro Regular"/>
        </a:defRPr>
      </a:lvl3pPr>
      <a:lvl4pPr marL="858838" indent="-173038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3BC1CD"/>
        </a:buClr>
        <a:buFont typeface="Arial"/>
        <a:buChar char="•"/>
        <a:defRPr sz="1500" b="0" i="0" kern="1200">
          <a:solidFill>
            <a:schemeClr val="tx1"/>
          </a:solidFill>
          <a:latin typeface="AvenirNext LT Pro Regular"/>
          <a:ea typeface="+mn-ea"/>
          <a:cs typeface="AvenirNext LT Pro Regular"/>
        </a:defRPr>
      </a:lvl4pPr>
      <a:lvl5pPr marL="1084263" indent="-166688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3BC1CD"/>
        </a:buClr>
        <a:buFont typeface="Arial"/>
        <a:buChar char="•"/>
        <a:defRPr sz="1500" b="0" i="0" kern="1200">
          <a:solidFill>
            <a:schemeClr val="tx1"/>
          </a:solidFill>
          <a:latin typeface="AvenirNext LT Pro Regular"/>
          <a:ea typeface="+mn-ea"/>
          <a:cs typeface="AvenirNext LT Pr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0" y="0"/>
            <a:ext cx="10144125" cy="1062633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1027" name="Rectangle 2"/>
          <p:cNvSpPr>
            <a:spLocks/>
          </p:cNvSpPr>
          <p:nvPr/>
        </p:nvSpPr>
        <p:spPr bwMode="auto">
          <a:xfrm>
            <a:off x="10263187" y="0"/>
            <a:ext cx="1928813" cy="1062633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1028" name="Rectangle 3"/>
          <p:cNvSpPr>
            <a:spLocks/>
          </p:cNvSpPr>
          <p:nvPr/>
        </p:nvSpPr>
        <p:spPr bwMode="auto">
          <a:xfrm>
            <a:off x="0" y="6581180"/>
            <a:ext cx="10144125" cy="276820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1029" name="Rectangle 4"/>
          <p:cNvSpPr>
            <a:spLocks/>
          </p:cNvSpPr>
          <p:nvPr/>
        </p:nvSpPr>
        <p:spPr bwMode="auto">
          <a:xfrm>
            <a:off x="10263187" y="6581180"/>
            <a:ext cx="1928813" cy="276820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232172"/>
            <a:ext cx="8834438" cy="6250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1482328"/>
            <a:ext cx="10358438" cy="46880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38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+mj-lt"/>
          <a:ea typeface="ＭＳ Ｐゴシック" charset="0"/>
          <a:cs typeface="ＭＳ Ｐゴシック" charset="0"/>
          <a:sym typeface="Helvetica Neue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Calibri" charset="0"/>
          <a:ea typeface="ＭＳ Ｐゴシック" charset="0"/>
          <a:cs typeface="ＭＳ Ｐゴシック" charset="0"/>
          <a:sym typeface="Helvetica Neue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Calibri" charset="0"/>
          <a:ea typeface="ＭＳ Ｐゴシック" charset="0"/>
          <a:cs typeface="ＭＳ Ｐゴシック" charset="0"/>
          <a:sym typeface="Helvetica Neue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Calibri" charset="0"/>
          <a:ea typeface="ＭＳ Ｐゴシック" charset="0"/>
          <a:cs typeface="ＭＳ Ｐゴシック" charset="0"/>
          <a:sym typeface="Helvetica Neue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Calibri" charset="0"/>
          <a:ea typeface="ＭＳ Ｐゴシック" charset="0"/>
          <a:cs typeface="ＭＳ Ｐゴシック" charset="0"/>
          <a:sym typeface="Helvetica Neue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267881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Helvetica Neue" charset="0"/>
        </a:defRPr>
      </a:lvl1pPr>
      <a:lvl2pPr marL="491115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ＭＳ Ｐゴシック" charset="0"/>
          <a:cs typeface="+mn-cs"/>
          <a:sym typeface="Helvetica Neue" charset="0"/>
        </a:defRPr>
      </a:lvl2pPr>
      <a:lvl3pPr marL="714350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ＭＳ Ｐゴシック" charset="0"/>
          <a:cs typeface="+mn-cs"/>
          <a:sym typeface="Helvetica Neue" charset="0"/>
        </a:defRPr>
      </a:lvl3pPr>
      <a:lvl4pPr marL="937584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ＭＳ Ｐゴシック" charset="0"/>
          <a:cs typeface="+mn-cs"/>
          <a:sym typeface="Helvetica Neue" charset="0"/>
        </a:defRPr>
      </a:lvl4pPr>
      <a:lvl5pPr marL="1160818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ＭＳ Ｐゴシック" charset="0"/>
          <a:cs typeface="+mn-cs"/>
          <a:sym typeface="Helvetica Neue" charset="0"/>
        </a:defRPr>
      </a:lvl5pPr>
      <a:lvl6pPr marL="1482275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803733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2125190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2446647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0"/>
            <a:ext cx="10144125" cy="1062633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0263187" y="0"/>
            <a:ext cx="1928813" cy="1062633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0" y="6581180"/>
            <a:ext cx="10144125" cy="276820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2053" name="Rectangle 4"/>
          <p:cNvSpPr>
            <a:spLocks/>
          </p:cNvSpPr>
          <p:nvPr/>
        </p:nvSpPr>
        <p:spPr bwMode="auto">
          <a:xfrm>
            <a:off x="10263187" y="6581180"/>
            <a:ext cx="1928813" cy="276820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1482328"/>
            <a:ext cx="10358438" cy="46880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28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+mj-lt"/>
          <a:ea typeface="+mj-ea"/>
          <a:cs typeface="+mj-cs"/>
          <a:sym typeface="Helvetica Neue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267881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91115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714350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937584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1160818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1482275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803733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2125190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2446647" indent="-267881" algn="l" rtl="0" eaLnBrk="1" fontAlgn="base" hangingPunct="1">
        <a:spcBef>
          <a:spcPts val="1828"/>
        </a:spcBef>
        <a:spcAft>
          <a:spcPct val="0"/>
        </a:spcAft>
        <a:buClr>
          <a:srgbClr val="5A6445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2047875" y="0"/>
            <a:ext cx="10144125" cy="3384352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0" y="0"/>
            <a:ext cx="1928813" cy="3384352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3076" name="Rectangle 3"/>
          <p:cNvSpPr>
            <a:spLocks/>
          </p:cNvSpPr>
          <p:nvPr/>
        </p:nvSpPr>
        <p:spPr bwMode="auto">
          <a:xfrm>
            <a:off x="2047875" y="6581180"/>
            <a:ext cx="10144125" cy="276820"/>
          </a:xfrm>
          <a:prstGeom prst="rect">
            <a:avLst/>
          </a:prstGeom>
          <a:solidFill>
            <a:srgbClr val="3B4A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3077" name="Rectangle 4"/>
          <p:cNvSpPr>
            <a:spLocks/>
          </p:cNvSpPr>
          <p:nvPr/>
        </p:nvSpPr>
        <p:spPr bwMode="auto">
          <a:xfrm>
            <a:off x="0" y="6581180"/>
            <a:ext cx="1928813" cy="276820"/>
          </a:xfrm>
          <a:prstGeom prst="rect">
            <a:avLst/>
          </a:prstGeom>
          <a:solidFill>
            <a:srgbClr val="5A6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>
              <a:spcBef>
                <a:spcPts val="914"/>
              </a:spcBef>
              <a:defRPr/>
            </a:pPr>
            <a:endParaRPr lang="en-US" altLang="en-US" sz="1687"/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232172"/>
            <a:ext cx="8608219" cy="2857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67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+mj-lt"/>
          <a:ea typeface="+mj-ea"/>
          <a:cs typeface="+mj-cs"/>
          <a:sym typeface="Helvetica Neue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3656">
          <a:solidFill>
            <a:srgbClr val="FFFFF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267881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91115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714350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937584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1160818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1482275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803733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2125190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2446647" indent="-267881" algn="l" rtl="0" eaLnBrk="1" fontAlgn="base" hangingPunct="1">
        <a:spcBef>
          <a:spcPts val="1828"/>
        </a:spcBef>
        <a:spcAft>
          <a:spcPct val="0"/>
        </a:spcAft>
        <a:buClr>
          <a:srgbClr val="A00019"/>
        </a:buClr>
        <a:buSzPct val="179000"/>
        <a:buFont typeface="Helvetica Neue" charset="0"/>
        <a:buChar char="•"/>
        <a:defRPr sz="1687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68800" y="154367"/>
            <a:ext cx="114544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Proxima Nova"/>
              <a:buNone/>
              <a:defRPr sz="2500" b="1" i="0" u="none" strike="noStrike" cap="non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68700" y="1397500"/>
            <a:ext cx="11454400" cy="4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roxima Nova"/>
              <a:buChar char="•"/>
              <a:defRPr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﹘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∙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–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•"/>
              <a:defRPr sz="1400" b="1" i="0" u="none" strike="noStrike" cap="non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–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∙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roxima Nova"/>
              <a:buChar char="–"/>
              <a:defRPr sz="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600"/>
              <a:buFont typeface="Proxima Nova"/>
              <a:buChar char="–"/>
              <a:defRPr sz="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342749" y="632136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F399C611-53D5-4E24-91BB-BF21FA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43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62147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68800" y="154367"/>
            <a:ext cx="114544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Proxima Nova"/>
              <a:buNone/>
              <a:defRPr sz="2500" b="1" i="0" u="none" strike="noStrike" cap="non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500"/>
              <a:buFont typeface="Proxima Nova"/>
              <a:buNone/>
              <a:defRPr sz="25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68700" y="1397500"/>
            <a:ext cx="11454400" cy="4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roxima Nova"/>
              <a:buChar char="•"/>
              <a:defRPr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﹘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∙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‣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•"/>
              <a:defRPr sz="1400" b="1" i="0" u="none" strike="noStrike" cap="non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‒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Char char="∙"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roxima Nova"/>
              <a:buChar char="‣"/>
              <a:defRPr sz="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600"/>
              <a:buFont typeface="Proxima Nova"/>
              <a:buChar char="◦"/>
              <a:defRPr sz="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342749" y="632136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roxima Nova"/>
              <a:buNone/>
              <a:defRPr sz="12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3437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jp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emf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A9AE76-AB7A-411E-B2A7-4849CA6FCCCB}"/>
              </a:ext>
            </a:extLst>
          </p:cNvPr>
          <p:cNvSpPr/>
          <p:nvPr/>
        </p:nvSpPr>
        <p:spPr>
          <a:xfrm>
            <a:off x="0" y="6037127"/>
            <a:ext cx="12192000" cy="820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14F65E-A651-4022-AE1D-8B309DD4C9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94" y="6138735"/>
            <a:ext cx="4757289" cy="697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4EE49-BA93-4687-8E69-FE5412180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66" y="0"/>
            <a:ext cx="7850873" cy="2198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93CB1E-B43F-499C-B52F-F521CC08A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15" y="6034725"/>
            <a:ext cx="3583709" cy="813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28544-A686-47D9-9900-C2D5D2FC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5" y="2284635"/>
            <a:ext cx="11434581" cy="1522594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Transforming the Experience of Care in the Home: </a:t>
            </a:r>
            <a:b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Opportunities and Challenges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710A355-A2F0-428B-ACBE-D8029F6EB08E}"/>
              </a:ext>
            </a:extLst>
          </p:cNvPr>
          <p:cNvSpPr txBox="1">
            <a:spLocks/>
          </p:cNvSpPr>
          <p:nvPr/>
        </p:nvSpPr>
        <p:spPr>
          <a:xfrm>
            <a:off x="3917384" y="4275461"/>
            <a:ext cx="4357232" cy="1759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April 9 and 10, 2018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Fisher Colloquium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McDonough School of Business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Georgetown University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015C9-5362-4268-88BD-C49D39227523}"/>
              </a:ext>
            </a:extLst>
          </p:cNvPr>
          <p:cNvSpPr txBox="1"/>
          <p:nvPr/>
        </p:nvSpPr>
        <p:spPr>
          <a:xfrm>
            <a:off x="125128" y="6256422"/>
            <a:ext cx="269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62751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13422" y="5786437"/>
            <a:ext cx="6884789" cy="6965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381000" indent="-381000" algn="l" rtl="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1pPr>
            <a:lvl2pPr marL="698500" indent="-381000" algn="l" rtl="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2pPr>
            <a:lvl3pPr marL="1016000" indent="-381000" algn="l" rtl="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3pPr>
            <a:lvl4pPr marL="1333500" indent="-381000" algn="l" rtl="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4pPr>
            <a:lvl5pPr marL="1651000" indent="-381000" algn="l" rtl="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5pPr>
            <a:lvl6pPr marL="2108200" indent="-381000" algn="l" rtl="0" fontAlgn="base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6pPr>
            <a:lvl7pPr marL="2565400" indent="-381000" algn="l" rtl="0" fontAlgn="base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7pPr>
            <a:lvl8pPr marL="3022600" indent="-381000" algn="l" rtl="0" fontAlgn="base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8pPr>
            <a:lvl9pPr marL="3479800" indent="-381000" algn="l" rtl="0" fontAlgn="base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687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April 9, 2018</a:t>
            </a:r>
          </a:p>
        </p:txBody>
      </p:sp>
      <p:pic>
        <p:nvPicPr>
          <p:cNvPr id="6146" name="Picture 1" descr="CareGeneral-Horizontal-Fl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469" y="1285875"/>
            <a:ext cx="387102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37457" y="4071938"/>
            <a:ext cx="8036719" cy="1623037"/>
          </a:xfrm>
          <a:prstGeom prst="rect">
            <a:avLst/>
          </a:prstGeom>
          <a:noFill/>
          <a:ln>
            <a:noFill/>
          </a:ln>
          <a:extLst/>
        </p:spPr>
        <p:txBody>
          <a:bodyPr lIns="64290" tIns="32145" rIns="64290" bIns="32145">
            <a:spAutoFit/>
          </a:bodyPr>
          <a:lstStyle>
            <a:lvl1pPr>
              <a:spcBef>
                <a:spcPts val="2600"/>
              </a:spcBef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spcBef>
                <a:spcPts val="2600"/>
              </a:spcBef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spcBef>
                <a:spcPts val="2600"/>
              </a:spcBef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spcBef>
                <a:spcPts val="2600"/>
              </a:spcBef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spcBef>
                <a:spcPts val="2600"/>
              </a:spcBef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ts val="2600"/>
              </a:spcBef>
              <a:spcAft>
                <a:spcPct val="0"/>
              </a:spcAft>
              <a:buClr>
                <a:srgbClr val="5A6445"/>
              </a:buClr>
              <a:buSzPct val="179000"/>
              <a:buFont typeface="Helvetica Neue" charset="0"/>
              <a:buChar char="•"/>
              <a:defRPr sz="240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None/>
              <a:defRPr/>
            </a:pPr>
            <a:r>
              <a:rPr lang="en-US" altLang="en-US" sz="3375" dirty="0">
                <a:solidFill>
                  <a:schemeClr val="tx1">
                    <a:lumMod val="50000"/>
                    <a:lumOff val="50000"/>
                  </a:schemeClr>
                </a:solidFill>
                <a:ea typeface="Helvetica Neue" charset="0"/>
                <a:cs typeface="Helvetica Neue" charset="0"/>
              </a:rPr>
              <a:t>Engaging Vulnerable Consumers and Their Families </a:t>
            </a:r>
            <a:r>
              <a:rPr lang="en-US" altLang="en-US" sz="3375">
                <a:solidFill>
                  <a:schemeClr val="tx1">
                    <a:lumMod val="50000"/>
                    <a:lumOff val="50000"/>
                  </a:schemeClr>
                </a:solidFill>
                <a:ea typeface="Helvetica Neue" charset="0"/>
                <a:cs typeface="Helvetica Neue" charset="0"/>
              </a:rPr>
              <a:t>to Improve </a:t>
            </a:r>
          </a:p>
          <a:p>
            <a:pPr algn="ctr">
              <a:spcBef>
                <a:spcPts val="0"/>
              </a:spcBef>
              <a:buClrTx/>
              <a:buSzTx/>
              <a:buNone/>
              <a:defRPr/>
            </a:pPr>
            <a:r>
              <a:rPr lang="en-US" altLang="en-US" sz="3375" dirty="0">
                <a:solidFill>
                  <a:schemeClr val="tx1">
                    <a:lumMod val="50000"/>
                    <a:lumOff val="50000"/>
                  </a:schemeClr>
                </a:solidFill>
                <a:ea typeface="Helvetica Neue" charset="0"/>
                <a:cs typeface="Helvetica Neue" charset="0"/>
              </a:rPr>
              <a:t>Health Outcomes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60" y="2035969"/>
            <a:ext cx="7072313" cy="17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53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652" y="196453"/>
            <a:ext cx="8228707" cy="1143000"/>
          </a:xfrm>
        </p:spPr>
        <p:txBody>
          <a:bodyPr anchor="ctr"/>
          <a:lstStyle/>
          <a:p>
            <a:r>
              <a:rPr lang="en-US" sz="3797" dirty="0"/>
              <a:t>One Size Does Not Fit 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5653" y="1178719"/>
            <a:ext cx="8132713" cy="2839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41093" indent="-241093" defTabSz="642915">
              <a:defRPr/>
            </a:pPr>
            <a:r>
              <a:rPr lang="en-US" sz="2812" dirty="0"/>
              <a:t>Vulnerable Consumers Face.....</a:t>
            </a:r>
          </a:p>
          <a:p>
            <a:pPr marL="241093" indent="-241093" defTabSz="642915">
              <a:defRPr/>
            </a:pPr>
            <a:endParaRPr lang="en-US" sz="1266" dirty="0"/>
          </a:p>
          <a:p>
            <a:pPr marL="241093" indent="-241093" defTabSz="642915">
              <a:spcBef>
                <a:spcPts val="422"/>
              </a:spcBef>
              <a:spcAft>
                <a:spcPts val="422"/>
              </a:spcAft>
              <a:buFont typeface="Arial" charset="0"/>
              <a:buChar char="•"/>
              <a:defRPr/>
            </a:pPr>
            <a:r>
              <a:rPr lang="en-US" sz="2531" dirty="0"/>
              <a:t>Language barriers</a:t>
            </a:r>
          </a:p>
          <a:p>
            <a:pPr marL="241093" indent="-241093" defTabSz="642915">
              <a:spcBef>
                <a:spcPts val="422"/>
              </a:spcBef>
              <a:spcAft>
                <a:spcPts val="422"/>
              </a:spcAft>
              <a:buFont typeface="Arial" charset="0"/>
              <a:buChar char="•"/>
              <a:defRPr/>
            </a:pPr>
            <a:r>
              <a:rPr lang="en-US" sz="2531" dirty="0"/>
              <a:t>Low literacy skills (reading and health)</a:t>
            </a:r>
          </a:p>
          <a:p>
            <a:pPr marL="241093" indent="-241093" defTabSz="642915">
              <a:spcBef>
                <a:spcPts val="422"/>
              </a:spcBef>
              <a:spcAft>
                <a:spcPts val="422"/>
              </a:spcAft>
              <a:buFont typeface="Arial" charset="0"/>
              <a:buChar char="•"/>
              <a:defRPr/>
            </a:pPr>
            <a:r>
              <a:rPr lang="en-US" sz="2531" dirty="0"/>
              <a:t>Technology disparities</a:t>
            </a:r>
          </a:p>
          <a:p>
            <a:pPr marL="241093" indent="-241093" defTabSz="642915">
              <a:spcBef>
                <a:spcPts val="422"/>
              </a:spcBef>
              <a:spcAft>
                <a:spcPts val="422"/>
              </a:spcAft>
              <a:buFont typeface="Arial" charset="0"/>
              <a:buChar char="•"/>
              <a:defRPr/>
            </a:pPr>
            <a:r>
              <a:rPr lang="en-US" sz="2531" dirty="0"/>
              <a:t>Feelings of distrust and lack of respect   </a:t>
            </a:r>
          </a:p>
          <a:p>
            <a:pPr marL="241093" indent="-241093" defTabSz="642915">
              <a:spcBef>
                <a:spcPts val="422"/>
              </a:spcBef>
              <a:spcAft>
                <a:spcPts val="422"/>
              </a:spcAft>
              <a:buFont typeface="Arial" charset="0"/>
              <a:buChar char="•"/>
              <a:defRPr/>
            </a:pPr>
            <a:r>
              <a:rPr lang="en-US" sz="2531" dirty="0"/>
              <a:t>Family members are critical but not integrated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5652" y="4822031"/>
            <a:ext cx="8228707" cy="957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12" dirty="0"/>
              <a:t>Above leads to poor care plan adherence, high use of ER, unhealthy outcomes and bad patient experiences</a:t>
            </a:r>
          </a:p>
        </p:txBody>
      </p:sp>
    </p:spTree>
    <p:extLst>
      <p:ext uri="{BB962C8B-B14F-4D97-AF65-F5344CB8AC3E}">
        <p14:creationId xmlns:p14="http://schemas.microsoft.com/office/powerpoint/2010/main" val="13589622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80935" y="1176786"/>
            <a:ext cx="7786688" cy="61164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12" dirty="0">
                <a:solidFill>
                  <a:srgbClr val="7F7F7F"/>
                </a:solidFill>
                <a:latin typeface="+mj-lt"/>
                <a:cs typeface="Calibri" charset="0"/>
              </a:rPr>
              <a:t>HIPAA-Compliant, API-Driven, Single-Sign-On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09398" y="5399760"/>
            <a:ext cx="1235723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Care Plans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0935" y="3143579"/>
            <a:ext cx="1502591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Coordination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3032" y="3139259"/>
            <a:ext cx="1794017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Communication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4870" y="5399760"/>
            <a:ext cx="1920141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Health Education</a:t>
            </a:r>
          </a:p>
        </p:txBody>
      </p:sp>
      <p:pic>
        <p:nvPicPr>
          <p:cNvPr id="1024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9" y="4172913"/>
            <a:ext cx="985338" cy="985338"/>
          </a:xfrm>
        </p:spPr>
      </p:pic>
      <p:pic>
        <p:nvPicPr>
          <p:cNvPr id="10248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77" y="2058409"/>
            <a:ext cx="1000125" cy="11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60" y="2199023"/>
            <a:ext cx="1183184" cy="85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51" y="4105512"/>
            <a:ext cx="1173137" cy="10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3"/>
          <a:stretch>
            <a:fillRect/>
          </a:stretch>
        </p:blipFill>
        <p:spPr bwMode="auto">
          <a:xfrm>
            <a:off x="6337763" y="2146201"/>
            <a:ext cx="1200150" cy="103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28206" y="3139259"/>
            <a:ext cx="1723549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Virtual Support</a:t>
            </a:r>
          </a:p>
        </p:txBody>
      </p:sp>
      <p:pic>
        <p:nvPicPr>
          <p:cNvPr id="1025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23" y="4105513"/>
            <a:ext cx="1060400" cy="10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12050" y="5399760"/>
            <a:ext cx="2140073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Alerts &amp; Reminders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743336" y="221010"/>
            <a:ext cx="7075661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>
              <a:defRPr/>
            </a:pPr>
            <a:r>
              <a:rPr lang="en-US" altLang="en-US" sz="3797" kern="0" dirty="0">
                <a:solidFill>
                  <a:schemeClr val="bg1"/>
                </a:solidFill>
              </a:rPr>
              <a:t>Comprehensive</a:t>
            </a:r>
            <a:r>
              <a:rPr lang="en-US" altLang="en-US" sz="3797" kern="0" dirty="0">
                <a:solidFill>
                  <a:schemeClr val="bg1"/>
                </a:solidFill>
                <a:latin typeface="Calibri" charset="0"/>
              </a:rPr>
              <a:t> SaaS Platform</a:t>
            </a:r>
          </a:p>
        </p:txBody>
      </p:sp>
      <p:sp>
        <p:nvSpPr>
          <p:cNvPr id="10256" name="Slide Number Placeholder 3"/>
          <p:cNvSpPr txBox="1">
            <a:spLocks/>
          </p:cNvSpPr>
          <p:nvPr/>
        </p:nvSpPr>
        <p:spPr bwMode="auto">
          <a:xfrm>
            <a:off x="8507016" y="6534299"/>
            <a:ext cx="2057177" cy="36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defRPr>
            </a:lvl9pPr>
          </a:lstStyle>
          <a:p>
            <a:pPr algn="r"/>
            <a:fld id="{968098A7-D075-124E-95EB-9B10B30EABFB}" type="slidenum">
              <a:rPr lang="en-US" sz="844">
                <a:solidFill>
                  <a:schemeClr val="bg1"/>
                </a:solidFill>
              </a:rPr>
              <a:pPr algn="r"/>
              <a:t>12</a:t>
            </a:fld>
            <a:endParaRPr lang="en-US" sz="844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63" y="4105512"/>
            <a:ext cx="1120140" cy="11201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15132" y="5360335"/>
            <a:ext cx="2456205" cy="395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Community Resources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79" y="2045432"/>
            <a:ext cx="1070491" cy="10946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92091" y="3171686"/>
            <a:ext cx="2101024" cy="3953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969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 charset="-128"/>
                <a:cs typeface="Calibri"/>
              </a:rPr>
              <a:t>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18849548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016" y="160651"/>
            <a:ext cx="8228707" cy="1143000"/>
          </a:xfrm>
        </p:spPr>
        <p:txBody>
          <a:bodyPr anchor="ctr"/>
          <a:lstStyle/>
          <a:p>
            <a:r>
              <a:rPr lang="en-US" sz="3797" dirty="0"/>
              <a:t>A Personalized 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20" y="2582725"/>
            <a:ext cx="1406426" cy="140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34" y="1199944"/>
            <a:ext cx="3716804" cy="1232565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58" y="4463626"/>
            <a:ext cx="1624422" cy="1578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71" y="4441035"/>
            <a:ext cx="1608326" cy="1719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76" y="2586353"/>
            <a:ext cx="1486793" cy="14867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92192" y="4073147"/>
            <a:ext cx="2461828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6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Language and Culture</a:t>
            </a:r>
            <a:endParaRPr lang="en-US" sz="1969" b="1" dirty="0"/>
          </a:p>
        </p:txBody>
      </p:sp>
      <p:sp>
        <p:nvSpPr>
          <p:cNvPr id="13" name="Rectangle 12"/>
          <p:cNvSpPr/>
          <p:nvPr/>
        </p:nvSpPr>
        <p:spPr>
          <a:xfrm>
            <a:off x="6280880" y="4086210"/>
            <a:ext cx="3058786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6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Technology Use/Preference</a:t>
            </a:r>
            <a:endParaRPr lang="en-US" sz="1969" b="1" dirty="0"/>
          </a:p>
        </p:txBody>
      </p:sp>
      <p:sp>
        <p:nvSpPr>
          <p:cNvPr id="14" name="Rectangle 13"/>
          <p:cNvSpPr/>
          <p:nvPr/>
        </p:nvSpPr>
        <p:spPr>
          <a:xfrm>
            <a:off x="7085646" y="6039488"/>
            <a:ext cx="1660647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6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Support Circle</a:t>
            </a:r>
            <a:endParaRPr lang="en-US" sz="1969" dirty="0"/>
          </a:p>
        </p:txBody>
      </p:sp>
      <p:sp>
        <p:nvSpPr>
          <p:cNvPr id="16" name="Rectangle 15"/>
          <p:cNvSpPr/>
          <p:nvPr/>
        </p:nvSpPr>
        <p:spPr>
          <a:xfrm>
            <a:off x="2667000" y="6043648"/>
            <a:ext cx="2711448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6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Health/Reading Literacy</a:t>
            </a:r>
            <a:endParaRPr lang="en-US" sz="1969" b="1" dirty="0"/>
          </a:p>
        </p:txBody>
      </p:sp>
    </p:spTree>
    <p:extLst>
      <p:ext uri="{BB962C8B-B14F-4D97-AF65-F5344CB8AC3E}">
        <p14:creationId xmlns:p14="http://schemas.microsoft.com/office/powerpoint/2010/main" val="8722481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220239"/>
            <a:ext cx="8228707" cy="690589"/>
          </a:xfrm>
        </p:spPr>
        <p:txBody>
          <a:bodyPr anchor="ctr"/>
          <a:lstStyle/>
          <a:p>
            <a:r>
              <a:rPr lang="en-US" sz="3797" dirty="0"/>
              <a:t>Use Case: Project REDI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75" y="1748219"/>
            <a:ext cx="964406" cy="100093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76" y="2978431"/>
            <a:ext cx="1225600" cy="12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52" y="4421422"/>
            <a:ext cx="1366242" cy="1366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7781"/>
          <a:stretch/>
        </p:blipFill>
        <p:spPr>
          <a:xfrm>
            <a:off x="3738846" y="2749156"/>
            <a:ext cx="685384" cy="1210866"/>
          </a:xfrm>
          <a:prstGeom prst="rect">
            <a:avLst/>
          </a:prstGeom>
        </p:spPr>
      </p:pic>
      <p:pic>
        <p:nvPicPr>
          <p:cNvPr id="11" name="Picture 8" descr="Image result for a1c test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9422"/>
          <a:stretch/>
        </p:blipFill>
        <p:spPr bwMode="auto">
          <a:xfrm>
            <a:off x="3994431" y="4421421"/>
            <a:ext cx="1156402" cy="8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63851" y="1287430"/>
            <a:ext cx="2668659" cy="51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69" dirty="0"/>
              <a:t>Engage &amp; Consent</a:t>
            </a:r>
          </a:p>
          <a:p>
            <a:endParaRPr lang="en-US" sz="773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55445" y="2153314"/>
            <a:ext cx="2668659" cy="51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69" dirty="0"/>
              <a:t>HRA/Screenings</a:t>
            </a:r>
          </a:p>
          <a:p>
            <a:endParaRPr lang="en-US" sz="773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7474693" y="2580102"/>
            <a:ext cx="2197196" cy="1720269"/>
            <a:chOff x="8178800" y="4136188"/>
            <a:chExt cx="3144837" cy="2718019"/>
          </a:xfrm>
        </p:grpSpPr>
        <p:pic>
          <p:nvPicPr>
            <p:cNvPr id="16" name="Pictur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54" t="6407" r="12143" b="6479"/>
            <a:stretch>
              <a:fillRect/>
            </a:stretch>
          </p:blipFill>
          <p:spPr bwMode="auto">
            <a:xfrm>
              <a:off x="8178800" y="4136188"/>
              <a:ext cx="3144837" cy="271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086" y="4311882"/>
              <a:ext cx="2862262" cy="1713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1889" y="5476436"/>
            <a:ext cx="485336" cy="869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27" y="3019199"/>
            <a:ext cx="586109" cy="586109"/>
          </a:xfrm>
          <a:prstGeom prst="rect">
            <a:avLst/>
          </a:prstGeom>
        </p:spPr>
      </p:pic>
      <p:grpSp>
        <p:nvGrpSpPr>
          <p:cNvPr id="37" name="Group 10"/>
          <p:cNvGrpSpPr>
            <a:grpSpLocks noChangeAspect="1"/>
          </p:cNvGrpSpPr>
          <p:nvPr/>
        </p:nvGrpSpPr>
        <p:grpSpPr bwMode="auto">
          <a:xfrm>
            <a:off x="7565495" y="5241926"/>
            <a:ext cx="655985" cy="1242764"/>
            <a:chOff x="5029356" y="1815099"/>
            <a:chExt cx="1810569" cy="3429000"/>
          </a:xfrm>
        </p:grpSpPr>
        <p:pic>
          <p:nvPicPr>
            <p:cNvPr id="39" name="Picture 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356" y="1815099"/>
              <a:ext cx="1810569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IMG_4142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922" y="2293945"/>
              <a:ext cx="1387931" cy="246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40" descr="Screen Shot 2017-03-01 at 2.16.51 PM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223" y="5483101"/>
            <a:ext cx="873453" cy="81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7" descr="Screen Shot 2018-01-04 at 2.21.53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87" y="1657136"/>
            <a:ext cx="811045" cy="7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19" y="4509895"/>
            <a:ext cx="903329" cy="60112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05" y="1674496"/>
            <a:ext cx="1023226" cy="6809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75" y="4314753"/>
            <a:ext cx="1465168" cy="85190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770192" y="1223549"/>
            <a:ext cx="4765705" cy="8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69" dirty="0"/>
              <a:t>Engagement/Education/Self-Monitoring</a:t>
            </a:r>
          </a:p>
          <a:p>
            <a:pPr algn="ctr"/>
            <a:endParaRPr lang="en-US" sz="1969" dirty="0"/>
          </a:p>
          <a:p>
            <a:endParaRPr lang="en-US" sz="773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85" y="5533461"/>
            <a:ext cx="787136" cy="812069"/>
          </a:xfrm>
          <a:prstGeom prst="rect">
            <a:avLst/>
          </a:prstGeom>
        </p:spPr>
      </p:pic>
      <p:sp>
        <p:nvSpPr>
          <p:cNvPr id="53" name="Cloud 52"/>
          <p:cNvSpPr/>
          <p:nvPr/>
        </p:nvSpPr>
        <p:spPr>
          <a:xfrm>
            <a:off x="5300733" y="3429000"/>
            <a:ext cx="1698195" cy="1125141"/>
          </a:xfrm>
          <a:prstGeom prst="cloud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294" tIns="32147" rIns="64294" bIns="321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66" dirty="0">
                <a:solidFill>
                  <a:schemeClr val="tx1"/>
                </a:solidFill>
              </a:rPr>
              <a:t>Digital Health Platform</a:t>
            </a:r>
          </a:p>
        </p:txBody>
      </p:sp>
      <p:pic>
        <p:nvPicPr>
          <p:cNvPr id="54" name="Picture 8" descr="http://1.bp.blogspot.com/-sMvvUR-j6UQ/VE-RVJyL3jI/AAAAAAAAC3k/phOZuKTRr_k/s1600/PwC_fl_c.png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16547" r="14595" b="15223"/>
          <a:stretch/>
        </p:blipFill>
        <p:spPr bwMode="auto">
          <a:xfrm>
            <a:off x="5770192" y="2816501"/>
            <a:ext cx="759277" cy="6010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39" y="1669475"/>
            <a:ext cx="859482" cy="7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92" y="4421422"/>
            <a:ext cx="635846" cy="7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5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EFF-1023-40F6-B7EB-0F2AF822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172" y="230357"/>
            <a:ext cx="8228707" cy="1143000"/>
          </a:xfrm>
        </p:spPr>
        <p:txBody>
          <a:bodyPr anchor="ctr"/>
          <a:lstStyle/>
          <a:p>
            <a:r>
              <a:rPr lang="en-US" sz="3797" dirty="0">
                <a:ea typeface="Calibri" charset="0"/>
                <a:cs typeface="Calibri" charset="0"/>
              </a:rPr>
              <a:t>Alexa Skill</a:t>
            </a:r>
          </a:p>
        </p:txBody>
      </p:sp>
      <p:pic>
        <p:nvPicPr>
          <p:cNvPr id="5" name="CG-Alexa-30mar2018_SD360">
            <a:hlinkClick r:id="" action="ppaction://media"/>
            <a:extLst>
              <a:ext uri="{FF2B5EF4-FFF2-40B4-BE49-F238E27FC236}">
                <a16:creationId xmlns:a16="http://schemas.microsoft.com/office/drawing/2014/main" id="{C597E915-DADE-4BE8-ADCE-17CE5BCE5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6172" y="1125141"/>
            <a:ext cx="8626078" cy="53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4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ftr" idx="10"/>
          </p:nvPr>
        </p:nvSpPr>
        <p:spPr>
          <a:xfrm>
            <a:off x="4038600" y="6315978"/>
            <a:ext cx="4114800" cy="366183"/>
          </a:xfrm>
        </p:spPr>
        <p:txBody>
          <a:bodyPr/>
          <a:lstStyle/>
          <a:p>
            <a:pPr lvl="0"/>
            <a:r>
              <a:rPr lang="en" dirty="0">
                <a:ea typeface="Arial" charset="0"/>
                <a:cs typeface="Arial" charset="0"/>
              </a:rPr>
              <a:t>Proprietary and Confidential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1"/>
          </p:nvPr>
        </p:nvSpPr>
        <p:spPr>
          <a:xfrm>
            <a:off x="8610600" y="6315978"/>
            <a:ext cx="2743200" cy="366183"/>
          </a:xfrm>
        </p:spPr>
        <p:txBody>
          <a:bodyPr/>
          <a:lstStyle/>
          <a:p>
            <a:pPr lvl="0"/>
            <a:fld id="{00000000-1234-1234-1234-123412341234}" type="slidenum">
              <a:rPr lang="en" smtClean="0">
                <a:sym typeface="Arial"/>
              </a:rPr>
              <a:pPr lvl="0"/>
              <a:t>16</a:t>
            </a:fld>
            <a:endParaRPr lang="en" dirty="0">
              <a:sym typeface="Arial"/>
            </a:endParaRPr>
          </a:p>
        </p:txBody>
      </p:sp>
      <p:sp>
        <p:nvSpPr>
          <p:cNvPr id="9" name="Shape 181">
            <a:extLst>
              <a:ext uri="{FF2B5EF4-FFF2-40B4-BE49-F238E27FC236}">
                <a16:creationId xmlns:a16="http://schemas.microsoft.com/office/drawing/2014/main" id="{75C7C761-C161-DD47-9051-3F23C12777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32" y="1489259"/>
            <a:ext cx="10162969" cy="1665783"/>
          </a:xfrm>
        </p:spPr>
        <p:txBody>
          <a:bodyPr>
            <a:noAutofit/>
          </a:bodyPr>
          <a:lstStyle/>
          <a:p>
            <a:pPr lvl="0"/>
            <a:r>
              <a:rPr lang="en-US" sz="4267" dirty="0">
                <a:latin typeface="Museo Sans 700" panose="02000000000000000000" pitchFamily="2" charset="77"/>
                <a:ea typeface="Arial" charset="0"/>
                <a:cs typeface="Arial" charset="0"/>
              </a:rPr>
              <a:t>Introduction to </a:t>
            </a:r>
            <a:r>
              <a:rPr lang="en-US" sz="4267" dirty="0" err="1">
                <a:latin typeface="Museo Sans 700" panose="02000000000000000000" pitchFamily="2" charset="77"/>
                <a:ea typeface="Arial" charset="0"/>
                <a:cs typeface="Arial" charset="0"/>
              </a:rPr>
              <a:t>ClearCare</a:t>
            </a:r>
            <a:br>
              <a:rPr lang="en-US" sz="4267" dirty="0">
                <a:latin typeface="Museo Sans 700" panose="02000000000000000000" pitchFamily="2" charset="77"/>
                <a:ea typeface="Arial" charset="0"/>
                <a:cs typeface="Arial" charset="0"/>
              </a:rPr>
            </a:br>
            <a:r>
              <a:rPr lang="en-US" sz="3200" dirty="0">
                <a:latin typeface="Museo Sans 700" panose="02000000000000000000" pitchFamily="2" charset="77"/>
                <a:ea typeface="Arial" charset="0"/>
                <a:cs typeface="Arial" charset="0"/>
              </a:rPr>
              <a:t>April 9, 2018</a:t>
            </a:r>
            <a:endParaRPr lang="en" sz="3200" dirty="0">
              <a:latin typeface="Museo Sans 700" panose="02000000000000000000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ftr" idx="10"/>
          </p:nvPr>
        </p:nvSpPr>
        <p:spPr/>
        <p:txBody>
          <a:bodyPr/>
          <a:lstStyle/>
          <a:p>
            <a:pPr lvl="0"/>
            <a:r>
              <a:rPr lang="en" dirty="0">
                <a:ea typeface="Arial" charset="0"/>
                <a:cs typeface="Arial" charset="0"/>
              </a:rPr>
              <a:t>Proprietary and Confidential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latin typeface="Arial" charset="0"/>
                <a:ea typeface="Arial" charset="0"/>
                <a:cs typeface="Arial" charset="0"/>
                <a:sym typeface="Arial"/>
              </a:rPr>
              <a:pPr lvl="0"/>
              <a:t>17</a:t>
            </a:fld>
            <a:endParaRPr lang="en" dirty="0"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63296" y="174169"/>
            <a:ext cx="11277600" cy="1440591"/>
          </a:xfrm>
        </p:spPr>
        <p:txBody>
          <a:bodyPr>
            <a:normAutofit/>
          </a:bodyPr>
          <a:lstStyle/>
          <a:p>
            <a:pPr lvl="0"/>
            <a:r>
              <a:rPr lang="en-US" sz="4000" dirty="0">
                <a:ea typeface="Arial" charset="0"/>
                <a:cs typeface="Arial" charset="0"/>
                <a:sym typeface="Arial"/>
              </a:rPr>
              <a:t>Diane Kaye</a:t>
            </a:r>
            <a:endParaRPr lang="en" sz="4000" dirty="0">
              <a:ea typeface="Arial" charset="0"/>
              <a:cs typeface="Arial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068" y="1309479"/>
            <a:ext cx="2549944" cy="2372731"/>
            <a:chOff x="109062" y="130626"/>
            <a:chExt cx="1912458" cy="1779548"/>
          </a:xfrm>
        </p:grpSpPr>
        <p:pic>
          <p:nvPicPr>
            <p:cNvPr id="2" name="Picture 1" descr="Screen Shot 2017-09-27 at 5.33.2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09" y="166122"/>
              <a:ext cx="1778000" cy="170180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021520" y="161772"/>
              <a:ext cx="0" cy="1701800"/>
            </a:xfrm>
            <a:prstGeom prst="line">
              <a:avLst/>
            </a:prstGeom>
            <a:ln>
              <a:solidFill>
                <a:schemeClr val="accent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09062" y="130626"/>
              <a:ext cx="154896" cy="177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29355" y="1309479"/>
            <a:ext cx="90428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Has worked across the healthcare continuum, with nearly two decades at high growth, venture backed companies.</a:t>
            </a:r>
          </a:p>
          <a:p>
            <a:endParaRPr lang="en-US" sz="2400" dirty="0"/>
          </a:p>
          <a:p>
            <a:r>
              <a:rPr lang="en-US" sz="2400" dirty="0"/>
              <a:t>Senior leadership and executive roles in client, operations, product and business development. Led through fundraising and liquidity events. </a:t>
            </a:r>
          </a:p>
          <a:p>
            <a:endParaRPr lang="en-US" sz="2400" dirty="0"/>
          </a:p>
          <a:p>
            <a:r>
              <a:rPr lang="en-US" sz="2400" dirty="0"/>
              <a:t>Most recent positions include: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Chief Operating Officer and SVP, Client Success, Candescent Health   (acquired 8/17) 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Chief Revenue Officer, Propeller Health 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VP, Product and VP, Operations, </a:t>
            </a:r>
            <a:r>
              <a:rPr lang="en-US" sz="2400" dirty="0" err="1"/>
              <a:t>athenahealth</a:t>
            </a:r>
            <a:r>
              <a:rPr lang="en-US" sz="2400" dirty="0"/>
              <a:t> (IPO 2007)</a:t>
            </a:r>
          </a:p>
          <a:p>
            <a:endParaRPr lang="en-US" sz="2400" dirty="0"/>
          </a:p>
          <a:p>
            <a:r>
              <a:rPr lang="en-US" sz="2400" dirty="0"/>
              <a:t>Currently leading Healthcare Partnerships for </a:t>
            </a:r>
            <a:r>
              <a:rPr lang="en-US" sz="2400" dirty="0" err="1"/>
              <a:t>ClearCare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66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" dirty="0">
                <a:ea typeface="Arial" charset="0"/>
                <a:cs typeface="Arial" charset="0"/>
              </a:rPr>
              <a:t>Proprietary and Confidential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latin typeface="Arial" charset="0"/>
                <a:ea typeface="Arial" charset="0"/>
                <a:cs typeface="Arial" charset="0"/>
                <a:sym typeface="Arial"/>
              </a:rPr>
              <a:pPr lvl="0"/>
              <a:t>18</a:t>
            </a:fld>
            <a:endParaRPr lang="en" dirty="0"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2113640"/>
            <a:ext cx="12192000" cy="2804160"/>
            <a:chOff x="0" y="1585230"/>
            <a:chExt cx="9144000" cy="2103120"/>
          </a:xfrm>
        </p:grpSpPr>
        <p:sp>
          <p:nvSpPr>
            <p:cNvPr id="35" name="Rectangle 34"/>
            <p:cNvSpPr/>
            <p:nvPr/>
          </p:nvSpPr>
          <p:spPr>
            <a:xfrm>
              <a:off x="0" y="1585230"/>
              <a:ext cx="9144000" cy="2103120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87485" y="1665259"/>
              <a:ext cx="3369048" cy="3770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ClearCare’s Home Care Network</a:t>
              </a:r>
              <a:endParaRPr lang="en-US" sz="2667" b="1" dirty="0">
                <a:latin typeface="+mj-lt"/>
                <a:ea typeface="Arial" charset="0"/>
                <a:cs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09601" y="2967130"/>
            <a:ext cx="1925313" cy="1719268"/>
            <a:chOff x="2707200" y="2225348"/>
            <a:chExt cx="1443985" cy="1289451"/>
          </a:xfrm>
        </p:grpSpPr>
        <p:sp>
          <p:nvSpPr>
            <p:cNvPr id="18" name="Rectangle 17"/>
            <p:cNvSpPr/>
            <p:nvPr/>
          </p:nvSpPr>
          <p:spPr>
            <a:xfrm>
              <a:off x="2707200" y="2983885"/>
              <a:ext cx="1443985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" sz="24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500,000</a:t>
              </a:r>
              <a:r>
                <a:rPr lang="en-US" sz="24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+</a:t>
              </a:r>
              <a:r>
                <a:rPr lang="en" sz="16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 </a:t>
              </a:r>
              <a:r>
                <a:rPr lang="en" sz="1600" dirty="0">
                  <a:ea typeface="Arial" charset="0"/>
                  <a:cs typeface="Arial" charset="0"/>
                </a:rPr>
                <a:t>caregivers</a:t>
              </a:r>
              <a:endParaRPr lang="en-US" sz="1600" dirty="0">
                <a:ea typeface="Arial" charset="0"/>
                <a:cs typeface="Arial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33" y="2225348"/>
              <a:ext cx="731520" cy="73152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57743" y="2967130"/>
            <a:ext cx="3124003" cy="1719268"/>
            <a:chOff x="4543307" y="2225348"/>
            <a:chExt cx="2343002" cy="1289451"/>
          </a:xfrm>
        </p:grpSpPr>
        <p:sp>
          <p:nvSpPr>
            <p:cNvPr id="19" name="Rectangle 18"/>
            <p:cNvSpPr/>
            <p:nvPr/>
          </p:nvSpPr>
          <p:spPr>
            <a:xfrm>
              <a:off x="4543307" y="2983885"/>
              <a:ext cx="234300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" sz="1600" dirty="0">
                  <a:ea typeface="Arial" charset="0"/>
                  <a:cs typeface="Arial" charset="0"/>
                </a:rPr>
                <a:t>over</a:t>
              </a:r>
              <a:r>
                <a:rPr lang="en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  <a:p>
              <a:pPr lvl="0" algn="ctr"/>
              <a:r>
                <a:rPr lang="en" sz="24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200 million hours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048" y="2225348"/>
              <a:ext cx="731520" cy="73152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42896" y="2967131"/>
            <a:ext cx="2363749" cy="1719269"/>
            <a:chOff x="257172" y="2225348"/>
            <a:chExt cx="1772812" cy="1289452"/>
          </a:xfrm>
        </p:grpSpPr>
        <p:sp>
          <p:nvSpPr>
            <p:cNvPr id="9" name="Rectangle 8"/>
            <p:cNvSpPr/>
            <p:nvPr/>
          </p:nvSpPr>
          <p:spPr>
            <a:xfrm>
              <a:off x="257172" y="2983885"/>
              <a:ext cx="17728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" sz="24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4,000</a:t>
              </a:r>
              <a:r>
                <a:rPr lang="en" sz="16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 </a:t>
              </a:r>
              <a:endParaRPr lang="en-US" sz="1600" b="1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endParaRPr>
            </a:p>
            <a:p>
              <a:pPr algn="ctr"/>
              <a:r>
                <a:rPr lang="en" sz="1600" dirty="0">
                  <a:ea typeface="Arial" charset="0"/>
                  <a:cs typeface="Arial" charset="0"/>
                </a:rPr>
                <a:t>home care agencies </a:t>
              </a:r>
              <a:endParaRPr lang="en-US" sz="1600" dirty="0">
                <a:ea typeface="Arial" charset="0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18" y="2225348"/>
              <a:ext cx="731520" cy="73152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504587" y="2967131"/>
            <a:ext cx="2325285" cy="1719269"/>
            <a:chOff x="7128440" y="2225348"/>
            <a:chExt cx="1743964" cy="1289452"/>
          </a:xfrm>
        </p:grpSpPr>
        <p:sp>
          <p:nvSpPr>
            <p:cNvPr id="20" name="Rectangle 19"/>
            <p:cNvSpPr/>
            <p:nvPr/>
          </p:nvSpPr>
          <p:spPr>
            <a:xfrm>
              <a:off x="7128440" y="2983885"/>
              <a:ext cx="1743964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" sz="2400" b="1" dirty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$4 billion</a:t>
              </a:r>
              <a:endParaRPr lang="en-US" sz="2400" b="1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endParaRPr>
            </a:p>
            <a:p>
              <a:pPr lvl="0" algn="ctr"/>
              <a:r>
                <a:rPr lang="en" sz="1600" dirty="0">
                  <a:ea typeface="Arial" charset="0"/>
                  <a:cs typeface="Arial" charset="0"/>
                </a:rPr>
                <a:t>of home care annually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662" y="2225348"/>
              <a:ext cx="731520" cy="73152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0" y="-1"/>
            <a:ext cx="12192000" cy="1706880"/>
            <a:chOff x="0" y="-1"/>
            <a:chExt cx="9144000" cy="1280160"/>
          </a:xfrm>
        </p:grpSpPr>
        <p:sp>
          <p:nvSpPr>
            <p:cNvPr id="21" name="Rectangle 20"/>
            <p:cNvSpPr/>
            <p:nvPr/>
          </p:nvSpPr>
          <p:spPr>
            <a:xfrm>
              <a:off x="0" y="-1"/>
              <a:ext cx="9144000" cy="12801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Shape 304"/>
            <p:cNvSpPr txBox="1">
              <a:spLocks/>
            </p:cNvSpPr>
            <p:nvPr/>
          </p:nvSpPr>
          <p:spPr>
            <a:xfrm>
              <a:off x="124894" y="182881"/>
              <a:ext cx="8903356" cy="1027986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133" dirty="0">
                  <a:ea typeface="Arial" charset="0"/>
                  <a:cs typeface="Arial" charset="0"/>
                  <a:sym typeface="Arial"/>
                </a:rPr>
                <a:t>ClearCare’s </a:t>
              </a:r>
              <a:r>
                <a:rPr lang="en-US" sz="4133" dirty="0">
                  <a:solidFill>
                    <a:schemeClr val="accent5"/>
                  </a:solidFill>
                  <a:ea typeface="Arial" charset="0"/>
                  <a:cs typeface="Arial" charset="0"/>
                  <a:sym typeface="Arial"/>
                </a:rPr>
                <a:t>SaaS platform </a:t>
              </a:r>
              <a:r>
                <a:rPr lang="en-US" sz="4133" dirty="0">
                  <a:ea typeface="Arial" charset="0"/>
                  <a:cs typeface="Arial" charset="0"/>
                  <a:sym typeface="Arial"/>
                </a:rPr>
                <a:t>powers the world’s </a:t>
              </a:r>
              <a:r>
                <a:rPr lang="en-US" sz="4133" dirty="0">
                  <a:solidFill>
                    <a:schemeClr val="accent5"/>
                  </a:solidFill>
                  <a:ea typeface="Arial" charset="0"/>
                  <a:cs typeface="Arial" charset="0"/>
                  <a:sym typeface="Arial"/>
                </a:rPr>
                <a:t>largest network</a:t>
              </a:r>
              <a:r>
                <a:rPr lang="en-US" sz="4133" dirty="0">
                  <a:ea typeface="Arial" charset="0"/>
                  <a:cs typeface="Arial" charset="0"/>
                  <a:sym typeface="Arial"/>
                </a:rPr>
                <a:t> of home care agencies</a:t>
              </a:r>
              <a:endParaRPr lang="en" sz="4133" dirty="0">
                <a:ea typeface="Arial" charset="0"/>
                <a:cs typeface="Arial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2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ftr" idx="10"/>
          </p:nvPr>
        </p:nvSpPr>
        <p:spPr/>
        <p:txBody>
          <a:bodyPr/>
          <a:lstStyle/>
          <a:p>
            <a:pPr lvl="0"/>
            <a:r>
              <a:rPr lang="en" dirty="0">
                <a:ea typeface="Arial" charset="0"/>
                <a:cs typeface="Arial" charset="0"/>
              </a:rPr>
              <a:t>Proprietary and Confidential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latin typeface="Arial" charset="0"/>
                <a:ea typeface="Arial" charset="0"/>
                <a:cs typeface="Arial" charset="0"/>
                <a:sym typeface="Arial"/>
              </a:rPr>
              <a:pPr lvl="0"/>
              <a:t>19</a:t>
            </a:fld>
            <a:endParaRPr lang="en" dirty="0"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63296" y="174169"/>
            <a:ext cx="11277600" cy="1440591"/>
          </a:xfrm>
        </p:spPr>
        <p:txBody>
          <a:bodyPr>
            <a:normAutofit/>
          </a:bodyPr>
          <a:lstStyle/>
          <a:p>
            <a:pPr lvl="0"/>
            <a:r>
              <a:rPr lang="en" sz="4000" dirty="0">
                <a:ea typeface="Arial" charset="0"/>
                <a:cs typeface="Arial" charset="0"/>
                <a:sym typeface="Arial"/>
              </a:rPr>
              <a:t>ClearCare is </a:t>
            </a:r>
            <a:r>
              <a:rPr lang="en" sz="4000" dirty="0">
                <a:solidFill>
                  <a:schemeClr val="accent5"/>
                </a:solidFill>
                <a:ea typeface="Arial" charset="0"/>
                <a:cs typeface="Arial" charset="0"/>
                <a:sym typeface="Arial"/>
              </a:rPr>
              <a:t>used “morning to night”</a:t>
            </a:r>
            <a:r>
              <a:rPr lang="en" sz="4000" dirty="0">
                <a:ea typeface="Arial" charset="0"/>
                <a:cs typeface="Arial" charset="0"/>
                <a:sym typeface="Arial"/>
              </a:rPr>
              <a:t> </a:t>
            </a:r>
            <a:br>
              <a:rPr lang="en-US" sz="4000" dirty="0">
                <a:ea typeface="Arial" charset="0"/>
                <a:cs typeface="Arial" charset="0"/>
                <a:sym typeface="Arial"/>
              </a:rPr>
            </a:br>
            <a:r>
              <a:rPr lang="en" sz="4000" dirty="0">
                <a:ea typeface="Arial" charset="0"/>
                <a:cs typeface="Arial" charset="0"/>
                <a:sym typeface="Arial"/>
              </a:rPr>
              <a:t>by all </a:t>
            </a:r>
            <a:r>
              <a:rPr lang="en-US" sz="4000" dirty="0">
                <a:ea typeface="Arial" charset="0"/>
                <a:cs typeface="Arial" charset="0"/>
                <a:sym typeface="Arial"/>
              </a:rPr>
              <a:t>home care </a:t>
            </a:r>
            <a:r>
              <a:rPr lang="en" sz="4000" dirty="0">
                <a:ea typeface="Arial" charset="0"/>
                <a:cs typeface="Arial" charset="0"/>
                <a:sym typeface="Arial"/>
              </a:rPr>
              <a:t>agency staff and caregivers</a:t>
            </a:r>
          </a:p>
        </p:txBody>
      </p:sp>
      <p:grpSp>
        <p:nvGrpSpPr>
          <p:cNvPr id="313" name="Shape 313"/>
          <p:cNvGrpSpPr/>
          <p:nvPr/>
        </p:nvGrpSpPr>
        <p:grpSpPr>
          <a:xfrm>
            <a:off x="9067426" y="1706880"/>
            <a:ext cx="2673469" cy="4054477"/>
            <a:chOff x="457200" y="1400024"/>
            <a:chExt cx="2005102" cy="3040858"/>
          </a:xfrm>
        </p:grpSpPr>
        <p:sp>
          <p:nvSpPr>
            <p:cNvPr id="314" name="Shape 314"/>
            <p:cNvSpPr txBox="1"/>
            <p:nvPr/>
          </p:nvSpPr>
          <p:spPr>
            <a:xfrm>
              <a:off x="563687" y="1400024"/>
              <a:ext cx="135520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pPr lvl="0"/>
              <a:r>
                <a:rPr lang="en-US" sz="1600" dirty="0">
                  <a:solidFill>
                    <a:schemeClr val="dk1"/>
                  </a:solidFill>
                  <a:latin typeface="+mj-lt"/>
                  <a:ea typeface="Arial" charset="0"/>
                  <a:cs typeface="Arial" charset="0"/>
                  <a:sym typeface="Arial"/>
                </a:rPr>
                <a:t>SUPPORT GROWTH</a:t>
              </a:r>
              <a:endParaRPr lang="en" sz="1600" dirty="0">
                <a:solidFill>
                  <a:schemeClr val="dk1"/>
                </a:solidFill>
                <a:latin typeface="+mj-lt"/>
                <a:ea typeface="Arial" charset="0"/>
                <a:cs typeface="Arial" charset="0"/>
                <a:sym typeface="Arial"/>
              </a:endParaRPr>
            </a:p>
          </p:txBody>
        </p:sp>
        <p:pic>
          <p:nvPicPr>
            <p:cNvPr id="315" name="Shape 3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" y="193992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Shape 316"/>
            <p:cNvSpPr txBox="1"/>
            <p:nvPr/>
          </p:nvSpPr>
          <p:spPr>
            <a:xfrm>
              <a:off x="914400" y="2063003"/>
              <a:ext cx="444137" cy="1991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CRM</a:t>
              </a:r>
            </a:p>
          </p:txBody>
        </p:sp>
        <p:pic>
          <p:nvPicPr>
            <p:cNvPr id="317" name="Shape 3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" y="2465150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Shape 318"/>
            <p:cNvSpPr txBox="1"/>
            <p:nvPr/>
          </p:nvSpPr>
          <p:spPr>
            <a:xfrm>
              <a:off x="914399" y="2588231"/>
              <a:ext cx="1547903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Referral Source Tracking</a:t>
              </a:r>
            </a:p>
          </p:txBody>
        </p:sp>
        <p:pic>
          <p:nvPicPr>
            <p:cNvPr id="319" name="Shape 3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" y="2990378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Shape 320"/>
            <p:cNvSpPr txBox="1"/>
            <p:nvPr/>
          </p:nvSpPr>
          <p:spPr>
            <a:xfrm>
              <a:off x="914399" y="3113459"/>
              <a:ext cx="108202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Marketing Tools</a:t>
              </a:r>
            </a:p>
          </p:txBody>
        </p:sp>
        <p:pic>
          <p:nvPicPr>
            <p:cNvPr id="321" name="Shape 3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7200" y="3515606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Shape 322"/>
            <p:cNvSpPr txBox="1"/>
            <p:nvPr/>
          </p:nvSpPr>
          <p:spPr>
            <a:xfrm>
              <a:off x="914399" y="3638687"/>
              <a:ext cx="1415035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Readmission Tracking</a:t>
              </a:r>
            </a:p>
          </p:txBody>
        </p:sp>
        <p:pic>
          <p:nvPicPr>
            <p:cNvPr id="323" name="Shape 3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7200" y="404083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Shape 324"/>
            <p:cNvSpPr txBox="1"/>
            <p:nvPr/>
          </p:nvSpPr>
          <p:spPr>
            <a:xfrm>
              <a:off x="914400" y="4163913"/>
              <a:ext cx="1172439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Preferred Partners</a:t>
              </a:r>
            </a:p>
          </p:txBody>
        </p:sp>
        <p:cxnSp>
          <p:nvCxnSpPr>
            <p:cNvPr id="325" name="Shape 325"/>
            <p:cNvCxnSpPr/>
            <p:nvPr/>
          </p:nvCxnSpPr>
          <p:spPr>
            <a:xfrm>
              <a:off x="457200" y="1829432"/>
              <a:ext cx="1828800" cy="0"/>
            </a:xfrm>
            <a:prstGeom prst="straightConnector1">
              <a:avLst/>
            </a:prstGeom>
            <a:noFill/>
            <a:ln w="9525" cap="flat" cmpd="sng">
              <a:solidFill>
                <a:srgbClr val="17908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Shape 326"/>
          <p:cNvGrpSpPr/>
          <p:nvPr/>
        </p:nvGrpSpPr>
        <p:grpSpPr>
          <a:xfrm>
            <a:off x="563155" y="1688279"/>
            <a:ext cx="2553269" cy="4073079"/>
            <a:chOff x="2590800" y="1386073"/>
            <a:chExt cx="1914952" cy="3054809"/>
          </a:xfrm>
        </p:grpSpPr>
        <p:sp>
          <p:nvSpPr>
            <p:cNvPr id="327" name="Shape 327"/>
            <p:cNvSpPr txBox="1"/>
            <p:nvPr/>
          </p:nvSpPr>
          <p:spPr>
            <a:xfrm>
              <a:off x="2698891" y="1386073"/>
              <a:ext cx="120503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600" dirty="0">
                  <a:solidFill>
                    <a:schemeClr val="dk1"/>
                  </a:solidFill>
                  <a:latin typeface="+mj-lt"/>
                  <a:ea typeface="Arial" charset="0"/>
                  <a:cs typeface="Arial" charset="0"/>
                  <a:sym typeface="Arial"/>
                </a:rPr>
                <a:t>MANAGE CAREGIVERS</a:t>
              </a:r>
            </a:p>
          </p:txBody>
        </p:sp>
        <p:pic>
          <p:nvPicPr>
            <p:cNvPr id="328" name="Shape 3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90800" y="193992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Shape 329"/>
            <p:cNvSpPr txBox="1"/>
            <p:nvPr/>
          </p:nvSpPr>
          <p:spPr>
            <a:xfrm>
              <a:off x="3048000" y="2063003"/>
              <a:ext cx="140793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Caregiver Marketplace</a:t>
              </a:r>
            </a:p>
          </p:txBody>
        </p:sp>
        <p:pic>
          <p:nvPicPr>
            <p:cNvPr id="330" name="Shape 3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90800" y="2465150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Shape 331"/>
            <p:cNvSpPr txBox="1"/>
            <p:nvPr/>
          </p:nvSpPr>
          <p:spPr>
            <a:xfrm>
              <a:off x="3047999" y="2588231"/>
              <a:ext cx="1173169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Applicant Tracking</a:t>
              </a:r>
            </a:p>
          </p:txBody>
        </p:sp>
        <p:pic>
          <p:nvPicPr>
            <p:cNvPr id="332" name="Shape 33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90800" y="2990378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Shape 333"/>
            <p:cNvSpPr txBox="1"/>
            <p:nvPr/>
          </p:nvSpPr>
          <p:spPr>
            <a:xfrm>
              <a:off x="3048000" y="3113459"/>
              <a:ext cx="1098524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Caregiver Portal</a:t>
              </a:r>
            </a:p>
          </p:txBody>
        </p:sp>
        <p:pic>
          <p:nvPicPr>
            <p:cNvPr id="334" name="Shape 33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90800" y="3515606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Shape 335"/>
            <p:cNvSpPr txBox="1"/>
            <p:nvPr/>
          </p:nvSpPr>
          <p:spPr>
            <a:xfrm>
              <a:off x="3048000" y="3638687"/>
              <a:ext cx="1457752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Employment Screening</a:t>
              </a:r>
            </a:p>
          </p:txBody>
        </p:sp>
        <p:pic>
          <p:nvPicPr>
            <p:cNvPr id="336" name="Shape 33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590800" y="404083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Shape 337"/>
            <p:cNvSpPr txBox="1"/>
            <p:nvPr/>
          </p:nvSpPr>
          <p:spPr>
            <a:xfrm>
              <a:off x="3048000" y="4163913"/>
              <a:ext cx="140793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Work Comp Insurance</a:t>
              </a:r>
            </a:p>
          </p:txBody>
        </p:sp>
        <p:cxnSp>
          <p:nvCxnSpPr>
            <p:cNvPr id="338" name="Shape 338"/>
            <p:cNvCxnSpPr/>
            <p:nvPr/>
          </p:nvCxnSpPr>
          <p:spPr>
            <a:xfrm>
              <a:off x="2590800" y="1829432"/>
              <a:ext cx="1828800" cy="0"/>
            </a:xfrm>
            <a:prstGeom prst="straightConnector1">
              <a:avLst/>
            </a:prstGeom>
            <a:noFill/>
            <a:ln w="9525" cap="flat" cmpd="sng">
              <a:solidFill>
                <a:srgbClr val="17908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9" name="Shape 339"/>
          <p:cNvGrpSpPr/>
          <p:nvPr/>
        </p:nvGrpSpPr>
        <p:grpSpPr>
          <a:xfrm>
            <a:off x="3407955" y="1708680"/>
            <a:ext cx="2438400" cy="4052677"/>
            <a:chOff x="4724400" y="1401374"/>
            <a:chExt cx="1828800" cy="3039508"/>
          </a:xfrm>
        </p:grpSpPr>
        <p:sp>
          <p:nvSpPr>
            <p:cNvPr id="340" name="Shape 340"/>
            <p:cNvSpPr txBox="1"/>
            <p:nvPr/>
          </p:nvSpPr>
          <p:spPr>
            <a:xfrm>
              <a:off x="4794578" y="1401374"/>
              <a:ext cx="854174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600" dirty="0">
                  <a:solidFill>
                    <a:schemeClr val="dk1"/>
                  </a:solidFill>
                  <a:latin typeface="+mj-lt"/>
                  <a:ea typeface="Arial" charset="0"/>
                  <a:cs typeface="Arial" charset="0"/>
                  <a:sym typeface="Arial"/>
                </a:rPr>
                <a:t>DELIVER CARE</a:t>
              </a:r>
            </a:p>
          </p:txBody>
        </p:sp>
        <p:pic>
          <p:nvPicPr>
            <p:cNvPr id="341" name="Shape 3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724400" y="193992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Shape 342"/>
            <p:cNvSpPr txBox="1"/>
            <p:nvPr/>
          </p:nvSpPr>
          <p:spPr>
            <a:xfrm>
              <a:off x="5181600" y="2063003"/>
              <a:ext cx="103874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Caregiver Safety</a:t>
              </a:r>
            </a:p>
          </p:txBody>
        </p:sp>
        <p:pic>
          <p:nvPicPr>
            <p:cNvPr id="343" name="Shape 3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724400" y="2465150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Shape 344"/>
            <p:cNvSpPr txBox="1"/>
            <p:nvPr/>
          </p:nvSpPr>
          <p:spPr>
            <a:xfrm>
              <a:off x="5181599" y="2588231"/>
              <a:ext cx="107830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Smart Telephony</a:t>
              </a:r>
            </a:p>
          </p:txBody>
        </p:sp>
        <p:pic>
          <p:nvPicPr>
            <p:cNvPr id="345" name="Shape 3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24400" y="2990378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Shape 346"/>
            <p:cNvSpPr txBox="1"/>
            <p:nvPr/>
          </p:nvSpPr>
          <p:spPr>
            <a:xfrm>
              <a:off x="5181600" y="3113459"/>
              <a:ext cx="891695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Family Room</a:t>
              </a:r>
            </a:p>
          </p:txBody>
        </p:sp>
        <p:pic>
          <p:nvPicPr>
            <p:cNvPr id="347" name="Shape 3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724400" y="3515606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Shape 348"/>
            <p:cNvSpPr txBox="1"/>
            <p:nvPr/>
          </p:nvSpPr>
          <p:spPr>
            <a:xfrm>
              <a:off x="5181600" y="3638687"/>
              <a:ext cx="1115630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WorkSafe Central</a:t>
              </a:r>
            </a:p>
          </p:txBody>
        </p:sp>
        <p:pic>
          <p:nvPicPr>
            <p:cNvPr id="349" name="Shape 34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724400" y="404083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Shape 350"/>
            <p:cNvSpPr txBox="1"/>
            <p:nvPr/>
          </p:nvSpPr>
          <p:spPr>
            <a:xfrm>
              <a:off x="5181600" y="4163913"/>
              <a:ext cx="82171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Tele-Health</a:t>
              </a:r>
            </a:p>
          </p:txBody>
        </p:sp>
        <p:cxnSp>
          <p:nvCxnSpPr>
            <p:cNvPr id="351" name="Shape 351"/>
            <p:cNvCxnSpPr/>
            <p:nvPr/>
          </p:nvCxnSpPr>
          <p:spPr>
            <a:xfrm>
              <a:off x="4724400" y="1829432"/>
              <a:ext cx="1828800" cy="0"/>
            </a:xfrm>
            <a:prstGeom prst="straightConnector1">
              <a:avLst/>
            </a:prstGeom>
            <a:noFill/>
            <a:ln w="9525" cap="flat" cmpd="sng">
              <a:solidFill>
                <a:srgbClr val="17908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2" name="Shape 352"/>
          <p:cNvGrpSpPr/>
          <p:nvPr/>
        </p:nvGrpSpPr>
        <p:grpSpPr>
          <a:xfrm>
            <a:off x="6252755" y="1710975"/>
            <a:ext cx="2438400" cy="4050383"/>
            <a:chOff x="6858000" y="1403095"/>
            <a:chExt cx="1828800" cy="3037787"/>
          </a:xfrm>
        </p:grpSpPr>
        <p:sp>
          <p:nvSpPr>
            <p:cNvPr id="353" name="Shape 353"/>
            <p:cNvSpPr txBox="1"/>
            <p:nvPr/>
          </p:nvSpPr>
          <p:spPr>
            <a:xfrm>
              <a:off x="6911588" y="1403095"/>
              <a:ext cx="1209777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600" dirty="0">
                  <a:solidFill>
                    <a:schemeClr val="dk1"/>
                  </a:solidFill>
                  <a:latin typeface="+mj-lt"/>
                  <a:ea typeface="Arial" charset="0"/>
                  <a:cs typeface="Arial" charset="0"/>
                  <a:sym typeface="Arial"/>
                </a:rPr>
                <a:t>OPTIMIZE OPERATIONS</a:t>
              </a:r>
            </a:p>
          </p:txBody>
        </p:sp>
        <p:pic>
          <p:nvPicPr>
            <p:cNvPr id="354" name="Shape 35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858000" y="193992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Shape 355"/>
            <p:cNvSpPr txBox="1"/>
            <p:nvPr/>
          </p:nvSpPr>
          <p:spPr>
            <a:xfrm>
              <a:off x="7315200" y="2063003"/>
              <a:ext cx="1011438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Billing &amp; Payroll</a:t>
              </a:r>
            </a:p>
          </p:txBody>
        </p:sp>
        <p:pic>
          <p:nvPicPr>
            <p:cNvPr id="356" name="Shape 35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858000" y="2465150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Shape 357"/>
            <p:cNvSpPr txBox="1"/>
            <p:nvPr/>
          </p:nvSpPr>
          <p:spPr>
            <a:xfrm>
              <a:off x="7315200" y="2588231"/>
              <a:ext cx="1274388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Overtime/ACA Tools</a:t>
              </a:r>
            </a:p>
          </p:txBody>
        </p:sp>
        <p:pic>
          <p:nvPicPr>
            <p:cNvPr id="358" name="Shape 35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858000" y="2990378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Shape 359"/>
            <p:cNvSpPr txBox="1"/>
            <p:nvPr/>
          </p:nvSpPr>
          <p:spPr>
            <a:xfrm>
              <a:off x="7315200" y="3113459"/>
              <a:ext cx="13716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Reporting &amp; Analytics</a:t>
              </a:r>
            </a:p>
          </p:txBody>
        </p:sp>
        <p:pic>
          <p:nvPicPr>
            <p:cNvPr id="360" name="Shape 36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858000" y="3515606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Shape 361"/>
            <p:cNvSpPr txBox="1"/>
            <p:nvPr/>
          </p:nvSpPr>
          <p:spPr>
            <a:xfrm>
              <a:off x="7315200" y="3638687"/>
              <a:ext cx="1274388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Payment Processing</a:t>
              </a:r>
            </a:p>
          </p:txBody>
        </p:sp>
        <p:pic>
          <p:nvPicPr>
            <p:cNvPr id="362" name="Shape 36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858000" y="4040832"/>
              <a:ext cx="400050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3" name="Shape 363"/>
            <p:cNvSpPr txBox="1"/>
            <p:nvPr/>
          </p:nvSpPr>
          <p:spPr>
            <a:xfrm>
              <a:off x="7315200" y="4163913"/>
              <a:ext cx="797534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Autofit/>
            </a:bodyPr>
            <a:lstStyle/>
            <a:p>
              <a:r>
                <a:rPr lang="en" sz="1333" dirty="0">
                  <a:solidFill>
                    <a:schemeClr val="dk1"/>
                  </a:solidFill>
                  <a:ea typeface="Arial" charset="0"/>
                  <a:cs typeface="Arial" charset="0"/>
                  <a:sym typeface="Arial"/>
                </a:rPr>
                <a:t>Tax Credits</a:t>
              </a:r>
            </a:p>
          </p:txBody>
        </p:sp>
        <p:cxnSp>
          <p:nvCxnSpPr>
            <p:cNvPr id="364" name="Shape 364"/>
            <p:cNvCxnSpPr/>
            <p:nvPr/>
          </p:nvCxnSpPr>
          <p:spPr>
            <a:xfrm>
              <a:off x="6858000" y="1829432"/>
              <a:ext cx="1828800" cy="0"/>
            </a:xfrm>
            <a:prstGeom prst="straightConnector1">
              <a:avLst/>
            </a:prstGeom>
            <a:noFill/>
            <a:ln w="9525" cap="flat" cmpd="sng">
              <a:solidFill>
                <a:srgbClr val="17908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880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A77AC"/>
                </a:solidFill>
              </a:rPr>
              <a:t>Panel Two: Technologies that Enable Cross-Sector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Brittany Weinberg – Aging2.0 </a:t>
            </a:r>
          </a:p>
          <a:p>
            <a:r>
              <a:rPr lang="en-US" dirty="0"/>
              <a:t>Anne </a:t>
            </a:r>
            <a:r>
              <a:rPr lang="en-US" dirty="0" err="1"/>
              <a:t>Tumlinson</a:t>
            </a:r>
            <a:r>
              <a:rPr lang="en-US" dirty="0"/>
              <a:t> – Daughterhood.org</a:t>
            </a:r>
          </a:p>
          <a:p>
            <a:r>
              <a:rPr lang="en-US" dirty="0"/>
              <a:t>John </a:t>
            </a:r>
            <a:r>
              <a:rPr lang="en-US" dirty="0" err="1"/>
              <a:t>Tschida</a:t>
            </a:r>
            <a:r>
              <a:rPr lang="en-US" dirty="0"/>
              <a:t> – AUCD</a:t>
            </a:r>
          </a:p>
          <a:p>
            <a:r>
              <a:rPr lang="en-US" dirty="0"/>
              <a:t>Leigh Davison – Anthem</a:t>
            </a:r>
          </a:p>
          <a:p>
            <a:r>
              <a:rPr lang="en-US" dirty="0"/>
              <a:t>Sterling </a:t>
            </a:r>
            <a:r>
              <a:rPr lang="en-US" dirty="0" err="1"/>
              <a:t>Harders</a:t>
            </a:r>
            <a:r>
              <a:rPr lang="en-US" dirty="0"/>
              <a:t> – Carina (SEIU)</a:t>
            </a:r>
          </a:p>
          <a:p>
            <a:r>
              <a:rPr lang="en-US" dirty="0"/>
              <a:t>Lois Simon – Vela (</a:t>
            </a:r>
            <a:r>
              <a:rPr lang="en-US" dirty="0" err="1"/>
              <a:t>Seniorlink</a:t>
            </a:r>
            <a:r>
              <a:rPr lang="en-US" dirty="0"/>
              <a:t>)</a:t>
            </a:r>
          </a:p>
          <a:p>
            <a:r>
              <a:rPr lang="en-US" dirty="0"/>
              <a:t>Dirk Peters – </a:t>
            </a:r>
            <a:r>
              <a:rPr lang="en-US" dirty="0" err="1"/>
              <a:t>CareGeneral</a:t>
            </a:r>
            <a:endParaRPr lang="en-US" dirty="0"/>
          </a:p>
          <a:p>
            <a:r>
              <a:rPr lang="en-US" dirty="0"/>
              <a:t>Diane Kaye – </a:t>
            </a:r>
            <a:r>
              <a:rPr lang="en-US" dirty="0" err="1"/>
              <a:t>ClearCare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151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ftr" idx="10"/>
          </p:nvPr>
        </p:nvSpPr>
        <p:spPr/>
        <p:txBody>
          <a:bodyPr/>
          <a:lstStyle/>
          <a:p>
            <a:pPr lvl="0"/>
            <a:r>
              <a:rPr lang="en" dirty="0">
                <a:ea typeface="Arial" charset="0"/>
                <a:cs typeface="Arial" charset="0"/>
              </a:rPr>
              <a:t>Proprietary and Confidential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>
                <a:sym typeface="Arial"/>
              </a:rPr>
              <a:pPr lvl="0"/>
              <a:t>20</a:t>
            </a:fld>
            <a:endParaRPr lang="en" dirty="0"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>
                <a:sym typeface="Arial"/>
              </a:rPr>
              <a:t>What is Home Care?</a:t>
            </a:r>
            <a:endParaRPr lang="en" dirty="0">
              <a:sym typeface="Arial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0" y="880213"/>
            <a:ext cx="12192000" cy="54024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/>
            <a:r>
              <a:rPr lang="en" sz="2133" dirty="0">
                <a:ea typeface="Arial" charset="0"/>
                <a:cs typeface="Arial" charset="0"/>
                <a:sym typeface="Arial"/>
              </a:rPr>
              <a:t>Home care agencies are the lowest cost providers serving highest cost patients (top 5%)</a:t>
            </a:r>
          </a:p>
        </p:txBody>
      </p:sp>
      <p:sp>
        <p:nvSpPr>
          <p:cNvPr id="25" name="Oval 24"/>
          <p:cNvSpPr/>
          <p:nvPr/>
        </p:nvSpPr>
        <p:spPr>
          <a:xfrm>
            <a:off x="395976" y="1517087"/>
            <a:ext cx="3694288" cy="3694288"/>
          </a:xfrm>
          <a:prstGeom prst="ellips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lvl="1" algn="ctr"/>
            <a:r>
              <a:rPr lang="en-US" sz="1733" dirty="0">
                <a:solidFill>
                  <a:schemeClr val="tx1"/>
                </a:solidFill>
                <a:ea typeface="Arial" charset="0"/>
                <a:cs typeface="Arial" charset="0"/>
              </a:rPr>
              <a:t>Personal aides and CNAs in homes of seniors and those with ADL impairments to enable them to age-in-place</a:t>
            </a:r>
            <a:endParaRPr lang="en" sz="1733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59" y="1811919"/>
            <a:ext cx="1341120" cy="134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Oval 23"/>
          <p:cNvSpPr/>
          <p:nvPr/>
        </p:nvSpPr>
        <p:spPr>
          <a:xfrm>
            <a:off x="4248856" y="1517087"/>
            <a:ext cx="3694288" cy="3694288"/>
          </a:xfrm>
          <a:prstGeom prst="ellips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lvl="1" algn="ctr"/>
            <a:r>
              <a:rPr lang="en" sz="1733" dirty="0">
                <a:solidFill>
                  <a:schemeClr val="dk1"/>
                </a:solidFill>
                <a:ea typeface="Arial" charset="0"/>
                <a:cs typeface="Arial" charset="0"/>
              </a:rPr>
              <a:t>Caregivers in the home </a:t>
            </a:r>
            <a:br>
              <a:rPr lang="en-US" sz="1733" dirty="0">
                <a:solidFill>
                  <a:schemeClr val="dk1"/>
                </a:solidFill>
                <a:ea typeface="Arial" charset="0"/>
                <a:cs typeface="Arial" charset="0"/>
              </a:rPr>
            </a:br>
            <a:r>
              <a:rPr lang="en" sz="1733" dirty="0">
                <a:solidFill>
                  <a:schemeClr val="dk1"/>
                </a:solidFill>
                <a:ea typeface="Arial" charset="0"/>
                <a:cs typeface="Arial" charset="0"/>
              </a:rPr>
              <a:t>on average </a:t>
            </a:r>
            <a:endParaRPr lang="en-US" sz="1733" dirty="0">
              <a:solidFill>
                <a:schemeClr val="dk1"/>
              </a:solidFill>
              <a:ea typeface="Arial" charset="0"/>
              <a:cs typeface="Arial" charset="0"/>
            </a:endParaRPr>
          </a:p>
          <a:p>
            <a:pPr lvl="1" algn="ctr"/>
            <a:r>
              <a:rPr lang="en" sz="2667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rPr>
              <a:t>20 hours per week</a:t>
            </a:r>
            <a:r>
              <a:rPr lang="en-US" sz="2400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" sz="2667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rPr>
              <a:t>for a year</a:t>
            </a:r>
          </a:p>
        </p:txBody>
      </p:sp>
      <p:pic>
        <p:nvPicPr>
          <p:cNvPr id="215" name="Shape 215"/>
          <p:cNvPicPr preferRelativeResize="0"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1865917"/>
            <a:ext cx="1341120" cy="134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2745" y="5367150"/>
            <a:ext cx="1797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a typeface="Arial" charset="0"/>
                <a:cs typeface="Arial" charset="0"/>
              </a:rPr>
              <a:t>Provide help with things like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207925" y="5309968"/>
            <a:ext cx="716415" cy="734872"/>
            <a:chOff x="1655942" y="4006698"/>
            <a:chExt cx="537311" cy="5511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717" y="4006698"/>
              <a:ext cx="365760" cy="36576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655942" y="4350103"/>
              <a:ext cx="537311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Dressing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82740" y="5309968"/>
            <a:ext cx="659347" cy="734872"/>
            <a:chOff x="2616141" y="4006698"/>
            <a:chExt cx="494510" cy="5511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516" y="4006698"/>
              <a:ext cx="365760" cy="3657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616141" y="4350103"/>
              <a:ext cx="494510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Bathing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87825" y="5309968"/>
            <a:ext cx="568617" cy="734872"/>
            <a:chOff x="3588964" y="4006698"/>
            <a:chExt cx="426463" cy="5511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315" y="4006698"/>
              <a:ext cx="365760" cy="36576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588964" y="4350103"/>
              <a:ext cx="426463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Eating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53307" y="5309968"/>
            <a:ext cx="1593706" cy="734872"/>
            <a:chOff x="4143354" y="4006698"/>
            <a:chExt cx="1195280" cy="551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114" y="4006698"/>
              <a:ext cx="365760" cy="36576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143354" y="4350103"/>
              <a:ext cx="1195280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Medication Reminders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81761" y="5309968"/>
            <a:ext cx="1067793" cy="734872"/>
            <a:chOff x="5279371" y="4006698"/>
            <a:chExt cx="800845" cy="5511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913" y="4006698"/>
              <a:ext cx="365760" cy="36576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279371" y="4350103"/>
              <a:ext cx="800845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Housekeeping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0767" y="5309968"/>
            <a:ext cx="1100046" cy="734872"/>
            <a:chOff x="6206076" y="4006698"/>
            <a:chExt cx="825034" cy="551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712" y="4006698"/>
              <a:ext cx="365760" cy="36576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206076" y="4350103"/>
              <a:ext cx="825034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Transportation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645167" y="5309968"/>
            <a:ext cx="689740" cy="734872"/>
            <a:chOff x="7298739" y="4006698"/>
            <a:chExt cx="517305" cy="551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511" y="4006698"/>
              <a:ext cx="365760" cy="36576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98739" y="4350103"/>
              <a:ext cx="517305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Exercise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633462" y="5309968"/>
            <a:ext cx="1159292" cy="734872"/>
            <a:chOff x="8061456" y="4006698"/>
            <a:chExt cx="869469" cy="5511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310" y="4006698"/>
              <a:ext cx="365760" cy="36576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061456" y="4350103"/>
              <a:ext cx="869469" cy="207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Companionship</a:t>
              </a:r>
            </a:p>
          </p:txBody>
        </p:sp>
      </p:grpSp>
      <p:sp>
        <p:nvSpPr>
          <p:cNvPr id="39" name="Oval 38"/>
          <p:cNvSpPr/>
          <p:nvPr/>
        </p:nvSpPr>
        <p:spPr>
          <a:xfrm>
            <a:off x="8102661" y="1517087"/>
            <a:ext cx="3694288" cy="3694288"/>
          </a:xfrm>
          <a:prstGeom prst="ellips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1" algn="ctr"/>
            <a:endParaRPr lang="en-US" sz="2667" dirty="0">
              <a:solidFill>
                <a:schemeClr val="accent2"/>
              </a:solidFill>
              <a:ea typeface="Arial" charset="0"/>
              <a:cs typeface="Arial" charset="0"/>
            </a:endParaRPr>
          </a:p>
          <a:p>
            <a:pPr lvl="1" algn="ctr"/>
            <a:endParaRPr lang="en-US" sz="2667" dirty="0">
              <a:solidFill>
                <a:schemeClr val="accent2"/>
              </a:solidFill>
              <a:ea typeface="Arial" charset="0"/>
              <a:cs typeface="Arial" charset="0"/>
            </a:endParaRPr>
          </a:p>
          <a:p>
            <a:pPr lvl="1" algn="ctr"/>
            <a:endParaRPr lang="en-US" sz="2667" dirty="0">
              <a:solidFill>
                <a:schemeClr val="accent2"/>
              </a:solidFill>
              <a:ea typeface="Arial" charset="0"/>
              <a:cs typeface="Arial" charset="0"/>
            </a:endParaRPr>
          </a:p>
          <a:p>
            <a:pPr lvl="1" algn="ctr"/>
            <a:r>
              <a:rPr lang="en-US" sz="2667" dirty="0">
                <a:solidFill>
                  <a:schemeClr val="accent2"/>
                </a:solidFill>
                <a:ea typeface="Arial" charset="0"/>
                <a:cs typeface="Arial" charset="0"/>
              </a:rPr>
              <a:t>Historically </a:t>
            </a:r>
            <a:r>
              <a:rPr lang="en" sz="2667" dirty="0">
                <a:solidFill>
                  <a:schemeClr val="accent2"/>
                </a:solidFill>
                <a:ea typeface="Arial" charset="0"/>
                <a:cs typeface="Arial" charset="0"/>
              </a:rPr>
              <a:t>Private pay </a:t>
            </a:r>
            <a:endParaRPr lang="en-US" sz="2667" dirty="0">
              <a:solidFill>
                <a:schemeClr val="accent2"/>
              </a:solidFill>
              <a:ea typeface="Arial" charset="0"/>
              <a:cs typeface="Arial" charset="0"/>
            </a:endParaRPr>
          </a:p>
          <a:p>
            <a:pPr lvl="1" algn="ctr"/>
            <a:r>
              <a:rPr lang="en" sz="2667" dirty="0">
                <a:solidFill>
                  <a:schemeClr val="accent2"/>
                </a:solidFill>
                <a:ea typeface="Arial" charset="0"/>
                <a:cs typeface="Arial" charset="0"/>
              </a:rPr>
              <a:t>and Medicaid</a:t>
            </a:r>
            <a:endParaRPr lang="en-US" sz="2667" dirty="0">
              <a:solidFill>
                <a:schemeClr val="accent2"/>
              </a:solidFill>
              <a:ea typeface="Arial" charset="0"/>
              <a:cs typeface="Arial" charset="0"/>
            </a:endParaRPr>
          </a:p>
          <a:p>
            <a:pPr lvl="1" algn="ctr"/>
            <a:endParaRPr lang="en" sz="2400" dirty="0">
              <a:solidFill>
                <a:schemeClr val="dk1"/>
              </a:solidFill>
              <a:ea typeface="Arial" charset="0"/>
              <a:cs typeface="Arial" charset="0"/>
            </a:endParaRPr>
          </a:p>
        </p:txBody>
      </p:sp>
      <p:pic>
        <p:nvPicPr>
          <p:cNvPr id="40" name="Shape 2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90857" y="1860891"/>
            <a:ext cx="1341120" cy="1341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3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58" name="Shape 226"/>
          <p:cNvCxnSpPr>
            <a:cxnSpLocks noChangeShapeType="1"/>
          </p:cNvCxnSpPr>
          <p:nvPr/>
        </p:nvCxnSpPr>
        <p:spPr bwMode="auto">
          <a:xfrm>
            <a:off x="-38100" y="722997"/>
            <a:ext cx="12238567" cy="0"/>
          </a:xfrm>
          <a:prstGeom prst="straightConnector1">
            <a:avLst/>
          </a:prstGeom>
          <a:noFill/>
          <a:ln w="9525">
            <a:solidFill>
              <a:srgbClr val="D9D9D9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59" name="Shape 227"/>
          <p:cNvSpPr txBox="1">
            <a:spLocks noChangeArrowheads="1"/>
          </p:cNvSpPr>
          <p:nvPr/>
        </p:nvSpPr>
        <p:spPr bwMode="auto">
          <a:xfrm>
            <a:off x="1797051" y="392397"/>
            <a:ext cx="1824567" cy="5820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34343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Overview</a:t>
            </a:r>
          </a:p>
        </p:txBody>
      </p:sp>
      <p:sp>
        <p:nvSpPr>
          <p:cNvPr id="45060" name="Shape 228"/>
          <p:cNvSpPr>
            <a:spLocks noChangeArrowheads="1"/>
          </p:cNvSpPr>
          <p:nvPr/>
        </p:nvSpPr>
        <p:spPr bwMode="auto">
          <a:xfrm>
            <a:off x="1111251" y="441080"/>
            <a:ext cx="484716" cy="484717"/>
          </a:xfrm>
          <a:prstGeom prst="ellipse">
            <a:avLst/>
          </a:prstGeom>
          <a:solidFill>
            <a:srgbClr val="F9C4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67" dirty="0"/>
              <a:t>1</a:t>
            </a:r>
          </a:p>
        </p:txBody>
      </p:sp>
      <p:pic>
        <p:nvPicPr>
          <p:cNvPr id="230" name="Shape 230" descr="050114_SEIU_SELECTS_0173.jpg"/>
          <p:cNvPicPr preferRelativeResize="0"/>
          <p:nvPr/>
        </p:nvPicPr>
        <p:blipFill rotWithShape="1">
          <a:blip r:embed="rId3">
            <a:alphaModFix/>
          </a:blip>
          <a:srcRect l="10733" r="22600"/>
          <a:stretch/>
        </p:blipFill>
        <p:spPr>
          <a:xfrm>
            <a:off x="1665001" y="1432227"/>
            <a:ext cx="2250000" cy="2250000"/>
          </a:xfrm>
          <a:prstGeom prst="ellipse">
            <a:avLst/>
          </a:prstGeom>
          <a:noFill/>
          <a:ln w="12700" cap="flat" cmpd="sng">
            <a:solidFill>
              <a:srgbClr val="F9C45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5062" name="Shape 233"/>
          <p:cNvSpPr txBox="1">
            <a:spLocks noChangeArrowheads="1"/>
          </p:cNvSpPr>
          <p:nvPr/>
        </p:nvSpPr>
        <p:spPr bwMode="auto">
          <a:xfrm>
            <a:off x="842114" y="4545826"/>
            <a:ext cx="3416347" cy="8170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en-US" sz="2133" b="1" dirty="0">
                <a:solidFill>
                  <a:srgbClr val="F9C450"/>
                </a:solidFill>
                <a:latin typeface="Open Sans SemiBold" panose="020B0604020202020204" charset="0"/>
                <a:cs typeface="Open Sans SemiBold" panose="020B0604020202020204" charset="0"/>
                <a:sym typeface="Open Sans SemiBold" panose="020B0604020202020204" charset="0"/>
              </a:rPr>
              <a:t>Context</a:t>
            </a:r>
          </a:p>
          <a:p>
            <a:pPr algn="ctr" eaLnBrk="1" hangingPunct="1"/>
            <a:r>
              <a:rPr lang="en-US" altLang="en-US" sz="1600" dirty="0">
                <a:solidFill>
                  <a:srgbClr val="434343"/>
                </a:solidFill>
                <a:latin typeface="Open Sans Light" panose="020B0604020202020204" charset="0"/>
                <a:cs typeface="Open Sans Light" panose="020B0604020202020204" charset="0"/>
                <a:sym typeface="Open Sans Light" panose="020B0604020202020204" charset="0"/>
              </a:rPr>
              <a:t>Aging population with strong preference for home care;  Consumer directed home care programs are popular and growing</a:t>
            </a:r>
          </a:p>
        </p:txBody>
      </p:sp>
      <p:sp>
        <p:nvSpPr>
          <p:cNvPr id="45063" name="Shape 234"/>
          <p:cNvSpPr txBox="1">
            <a:spLocks noChangeArrowheads="1"/>
          </p:cNvSpPr>
          <p:nvPr/>
        </p:nvSpPr>
        <p:spPr bwMode="auto">
          <a:xfrm>
            <a:off x="7981725" y="4527014"/>
            <a:ext cx="3050117" cy="8170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en-US" sz="2133" b="1" dirty="0">
                <a:solidFill>
                  <a:srgbClr val="F9C450"/>
                </a:solidFill>
                <a:latin typeface="Open Sans SemiBold" panose="020B0604020202020204" charset="0"/>
                <a:cs typeface="Open Sans SemiBold" panose="020B0604020202020204" charset="0"/>
                <a:sym typeface="Open Sans SemiBold" panose="020B0604020202020204" charset="0"/>
              </a:rPr>
              <a:t>Opportunity</a:t>
            </a:r>
            <a:endParaRPr lang="en-US" altLang="en-US" sz="2133" b="1" dirty="0">
              <a:solidFill>
                <a:srgbClr val="F9C450"/>
              </a:solidFill>
              <a:latin typeface="Open Sans SemiBold" panose="020B0604020202020204" charset="0"/>
              <a:cs typeface="Open Sans SemiBold" panose="020B0604020202020204" charset="0"/>
              <a:sym typeface="Open Sans Light" panose="020B0604020202020204" charset="0"/>
            </a:endParaRPr>
          </a:p>
          <a:p>
            <a:pPr algn="ctr" eaLnBrk="1" hangingPunct="1"/>
            <a:r>
              <a:rPr lang="en-US" altLang="en-US" sz="1600" dirty="0">
                <a:solidFill>
                  <a:srgbClr val="434343"/>
                </a:solidFill>
                <a:latin typeface="Open Sans Light" panose="020B0604020202020204" charset="0"/>
                <a:cs typeface="Open Sans Light" panose="020B0604020202020204" charset="0"/>
                <a:sym typeface="Open Sans Light" panose="020B0604020202020204" charset="0"/>
              </a:rPr>
              <a:t>Technology can empower home care consumers and workers to easily, safely and directly find each other</a:t>
            </a:r>
          </a:p>
        </p:txBody>
      </p:sp>
      <p:cxnSp>
        <p:nvCxnSpPr>
          <p:cNvPr id="45064" name="Shape 235"/>
          <p:cNvCxnSpPr>
            <a:cxnSpLocks noChangeShapeType="1"/>
          </p:cNvCxnSpPr>
          <p:nvPr/>
        </p:nvCxnSpPr>
        <p:spPr bwMode="auto">
          <a:xfrm>
            <a:off x="-2118" y="6233584"/>
            <a:ext cx="12196235" cy="0"/>
          </a:xfrm>
          <a:prstGeom prst="straightConnector1">
            <a:avLst/>
          </a:prstGeom>
          <a:noFill/>
          <a:ln w="9525">
            <a:solidFill>
              <a:srgbClr val="EFEFEF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5" name="Shape 236"/>
          <p:cNvSpPr txBox="1">
            <a:spLocks noChangeArrowheads="1"/>
          </p:cNvSpPr>
          <p:nvPr/>
        </p:nvSpPr>
        <p:spPr bwMode="auto">
          <a:xfrm>
            <a:off x="9675285" y="6316133"/>
            <a:ext cx="2101849" cy="46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333">
                <a:latin typeface="Open Sans Light" panose="020B0604020202020204" charset="0"/>
                <a:cs typeface="Open Sans Light" panose="020B0604020202020204" charset="0"/>
                <a:sym typeface="Open Sans Light" panose="020B0604020202020204" charset="0"/>
              </a:rPr>
              <a:t>carinacare.com</a:t>
            </a:r>
          </a:p>
        </p:txBody>
      </p:sp>
      <p:pic>
        <p:nvPicPr>
          <p:cNvPr id="45066" name="Shape 237" descr="Carina_PrimaryLogo_rgb.png"/>
          <p:cNvPicPr preferRelativeResize="0"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20126" r="15469" b="20818"/>
          <a:stretch>
            <a:fillRect/>
          </a:stretch>
        </p:blipFill>
        <p:spPr bwMode="auto">
          <a:xfrm>
            <a:off x="516467" y="6314018"/>
            <a:ext cx="859367" cy="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Shape 239"/>
          <p:cNvSpPr txBox="1">
            <a:spLocks noChangeArrowheads="1"/>
          </p:cNvSpPr>
          <p:nvPr/>
        </p:nvSpPr>
        <p:spPr bwMode="auto">
          <a:xfrm>
            <a:off x="4463620" y="4489242"/>
            <a:ext cx="3312945" cy="7641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133" dirty="0">
              <a:solidFill>
                <a:srgbClr val="F9C450"/>
              </a:solidFill>
              <a:latin typeface="Open Sans SemiBold" panose="020B0604020202020204" charset="0"/>
              <a:cs typeface="Open Sans SemiBold" panose="020B0604020202020204" charset="0"/>
              <a:sym typeface="Open Sans SemiBold" panose="020B0604020202020204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133" b="1" dirty="0">
                <a:solidFill>
                  <a:srgbClr val="F9C450"/>
                </a:solidFill>
                <a:latin typeface="Open Sans SemiBold" panose="020B0604020202020204" charset="0"/>
                <a:cs typeface="Open Sans SemiBold" panose="020B0604020202020204" charset="0"/>
                <a:sym typeface="Open Sans SemiBold" panose="020B0604020202020204" charset="0"/>
              </a:rPr>
              <a:t>Issue</a:t>
            </a:r>
          </a:p>
          <a:p>
            <a:pPr algn="ctr"/>
            <a:r>
              <a:rPr lang="en-US" altLang="en-US" sz="1600" dirty="0">
                <a:solidFill>
                  <a:srgbClr val="434343"/>
                </a:solidFill>
                <a:latin typeface="Open Sans Light" panose="020B0604020202020204" charset="0"/>
                <a:cs typeface="Open Sans Light" panose="020B0604020202020204" charset="0"/>
                <a:sym typeface="Open Sans Light" panose="020B0604020202020204" charset="0"/>
              </a:rPr>
              <a:t>Successful consumer directed programs </a:t>
            </a:r>
            <a:r>
              <a:rPr lang="en-US" altLang="en-US" sz="1600" dirty="0">
                <a:solidFill>
                  <a:srgbClr val="434343"/>
                </a:solidFill>
                <a:latin typeface="Open Sans Light" panose="020B0604020202020204" charset="0"/>
                <a:cs typeface="Open Sans Light" panose="020B0604020202020204" charset="0"/>
              </a:rPr>
              <a:t>require an accessible pool of qualified workers; workers need access to good jobs including good pay and full-time work hours</a:t>
            </a:r>
            <a:endParaRPr lang="en-US" altLang="en-US" sz="1600" dirty="0">
              <a:solidFill>
                <a:srgbClr val="434343"/>
              </a:solidFill>
              <a:latin typeface="Open Sans Light" panose="020B0604020202020204" charset="0"/>
              <a:cs typeface="Open Sans Light" panose="020B0604020202020204" charset="0"/>
              <a:sym typeface="Open Sans Light" panose="020B060402020202020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5"/>
          <a:srcRect l="22379" t="2797" r="10903" b="1548"/>
          <a:stretch/>
        </p:blipFill>
        <p:spPr>
          <a:xfrm>
            <a:off x="4877646" y="1377600"/>
            <a:ext cx="2377745" cy="2377745"/>
          </a:xfrm>
          <a:prstGeom prst="ellipse">
            <a:avLst/>
          </a:prstGeom>
          <a:ln w="12700">
            <a:solidFill>
              <a:srgbClr val="F9C45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r="9218"/>
          <a:stretch/>
        </p:blipFill>
        <p:spPr>
          <a:xfrm>
            <a:off x="8218036" y="1383841"/>
            <a:ext cx="2379553" cy="2377440"/>
          </a:xfrm>
          <a:prstGeom prst="ellipse">
            <a:avLst/>
          </a:prstGeom>
          <a:ln>
            <a:solidFill>
              <a:srgbClr val="F9C450"/>
            </a:solidFill>
          </a:ln>
        </p:spPr>
      </p:pic>
    </p:spTree>
    <p:extLst>
      <p:ext uri="{BB962C8B-B14F-4D97-AF65-F5344CB8AC3E}">
        <p14:creationId xmlns:p14="http://schemas.microsoft.com/office/powerpoint/2010/main" val="218045550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" name="Shape 320"/>
          <p:cNvCxnSpPr/>
          <p:nvPr/>
        </p:nvCxnSpPr>
        <p:spPr>
          <a:xfrm>
            <a:off x="-38233" y="664867"/>
            <a:ext cx="12238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Shape 321"/>
          <p:cNvSpPr txBox="1"/>
          <p:nvPr/>
        </p:nvSpPr>
        <p:spPr>
          <a:xfrm>
            <a:off x="1796568" y="373522"/>
            <a:ext cx="1966137" cy="5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 Case </a:t>
            </a:r>
            <a:endParaRPr sz="2800" b="1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4" name="Shape 324"/>
          <p:cNvCxnSpPr/>
          <p:nvPr/>
        </p:nvCxnSpPr>
        <p:spPr>
          <a:xfrm>
            <a:off x="2967" y="6314700"/>
            <a:ext cx="121972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Shape 325"/>
          <p:cNvSpPr txBox="1"/>
          <p:nvPr/>
        </p:nvSpPr>
        <p:spPr>
          <a:xfrm>
            <a:off x="9675215" y="6316203"/>
            <a:ext cx="210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333">
                <a:latin typeface="Open Sans Light"/>
                <a:ea typeface="Open Sans Light"/>
                <a:cs typeface="Open Sans Light"/>
                <a:sym typeface="Open Sans Light"/>
              </a:rPr>
              <a:t>carinacare.com</a:t>
            </a:r>
            <a:endParaRPr sz="1333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26" name="Shape 326" descr="Carina_PrimaryLogo_rgb.png"/>
          <p:cNvPicPr preferRelativeResize="0"/>
          <p:nvPr/>
        </p:nvPicPr>
        <p:blipFill rotWithShape="1">
          <a:blip r:embed="rId3">
            <a:alphaModFix/>
          </a:blip>
          <a:srcRect l="14997" t="20126" r="15470" b="20817"/>
          <a:stretch/>
        </p:blipFill>
        <p:spPr>
          <a:xfrm>
            <a:off x="517200" y="6314701"/>
            <a:ext cx="859224" cy="4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carina ecosystem diagram 2-01.png"/>
          <p:cNvPicPr preferRelativeResize="0"/>
          <p:nvPr/>
        </p:nvPicPr>
        <p:blipFill rotWithShape="1">
          <a:blip r:embed="rId4">
            <a:alphaModFix/>
          </a:blip>
          <a:srcRect t="3906" b="11526"/>
          <a:stretch/>
        </p:blipFill>
        <p:spPr>
          <a:xfrm>
            <a:off x="3681124" y="927052"/>
            <a:ext cx="7719129" cy="5430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Shape 292"/>
          <p:cNvGrpSpPr/>
          <p:nvPr/>
        </p:nvGrpSpPr>
        <p:grpSpPr>
          <a:xfrm>
            <a:off x="625830" y="1229158"/>
            <a:ext cx="2768273" cy="4825923"/>
            <a:chOff x="5891800" y="624975"/>
            <a:chExt cx="2060749" cy="3893548"/>
          </a:xfrm>
        </p:grpSpPr>
        <p:pic>
          <p:nvPicPr>
            <p:cNvPr id="12" name="Shape 29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91800" y="624975"/>
              <a:ext cx="2060749" cy="389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29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3175" y="1165075"/>
              <a:ext cx="1575899" cy="27577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hape 228"/>
          <p:cNvSpPr>
            <a:spLocks noChangeArrowheads="1"/>
          </p:cNvSpPr>
          <p:nvPr/>
        </p:nvSpPr>
        <p:spPr bwMode="auto">
          <a:xfrm>
            <a:off x="1111251" y="434593"/>
            <a:ext cx="484716" cy="484717"/>
          </a:xfrm>
          <a:prstGeom prst="ellipse">
            <a:avLst/>
          </a:prstGeom>
          <a:solidFill>
            <a:srgbClr val="F9C4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67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982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9" name="Shape 299"/>
          <p:cNvCxnSpPr/>
          <p:nvPr/>
        </p:nvCxnSpPr>
        <p:spPr>
          <a:xfrm>
            <a:off x="-38233" y="664867"/>
            <a:ext cx="12238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Shape 307"/>
          <p:cNvSpPr txBox="1"/>
          <p:nvPr/>
        </p:nvSpPr>
        <p:spPr>
          <a:xfrm>
            <a:off x="9675215" y="6316203"/>
            <a:ext cx="210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333">
                <a:latin typeface="Open Sans Light"/>
                <a:ea typeface="Open Sans Light"/>
                <a:cs typeface="Open Sans Light"/>
                <a:sym typeface="Open Sans Light"/>
              </a:rPr>
              <a:t>carinacare.com</a:t>
            </a:r>
            <a:endParaRPr sz="1333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08" name="Shape 308" descr="Carina_PrimaryLogo_rgb.png"/>
          <p:cNvPicPr preferRelativeResize="0"/>
          <p:nvPr/>
        </p:nvPicPr>
        <p:blipFill rotWithShape="1">
          <a:blip r:embed="rId3">
            <a:alphaModFix/>
          </a:blip>
          <a:srcRect l="14997" t="20126" r="15470" b="20817"/>
          <a:stretch/>
        </p:blipFill>
        <p:spPr>
          <a:xfrm>
            <a:off x="517200" y="6314701"/>
            <a:ext cx="859224" cy="46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21"/>
          <p:cNvSpPr txBox="1"/>
          <p:nvPr/>
        </p:nvSpPr>
        <p:spPr>
          <a:xfrm>
            <a:off x="1796568" y="373522"/>
            <a:ext cx="1478411" cy="5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sz="2800" b="1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Shape 228"/>
          <p:cNvSpPr>
            <a:spLocks noChangeArrowheads="1"/>
          </p:cNvSpPr>
          <p:nvPr/>
        </p:nvSpPr>
        <p:spPr bwMode="auto">
          <a:xfrm>
            <a:off x="1111251" y="434593"/>
            <a:ext cx="484716" cy="484717"/>
          </a:xfrm>
          <a:prstGeom prst="ellipse">
            <a:avLst/>
          </a:prstGeom>
          <a:solidFill>
            <a:srgbClr val="F9C4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67" dirty="0"/>
              <a:t>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1084" y="1973668"/>
            <a:ext cx="5347789" cy="2683376"/>
            <a:chOff x="-831665" y="2121349"/>
            <a:chExt cx="7836827" cy="2683376"/>
          </a:xfrm>
        </p:grpSpPr>
        <p:sp>
          <p:nvSpPr>
            <p:cNvPr id="27" name="Shape 383"/>
            <p:cNvSpPr txBox="1"/>
            <p:nvPr/>
          </p:nvSpPr>
          <p:spPr>
            <a:xfrm>
              <a:off x="-785065" y="2121349"/>
              <a:ext cx="7772400" cy="625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F9C450"/>
                  </a:solidFill>
                  <a:latin typeface="Open Sans"/>
                  <a:ea typeface="Open Sans"/>
                  <a:cs typeface="Open Sans"/>
                  <a:sym typeface="Open Sans"/>
                </a:rPr>
                <a:t>2130</a:t>
              </a:r>
              <a:r>
                <a:rPr lang="en" sz="3200" b="1" dirty="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 Individual Providers</a:t>
              </a:r>
              <a:endParaRPr sz="3200" b="1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" name="Shape 384"/>
            <p:cNvSpPr txBox="1"/>
            <p:nvPr/>
          </p:nvSpPr>
          <p:spPr>
            <a:xfrm>
              <a:off x="-831665" y="2411048"/>
              <a:ext cx="7772400" cy="4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rgbClr val="43434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Home Care Workers Registered for Carina</a:t>
              </a:r>
              <a:endParaRPr sz="16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4" name="Shape 387"/>
            <p:cNvSpPr txBox="1"/>
            <p:nvPr/>
          </p:nvSpPr>
          <p:spPr>
            <a:xfrm>
              <a:off x="-767238" y="3069870"/>
              <a:ext cx="7772400" cy="649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F9C450"/>
                  </a:solidFill>
                  <a:latin typeface="Open Sans"/>
                  <a:ea typeface="Open Sans"/>
                  <a:cs typeface="Open Sans"/>
                  <a:sym typeface="Open Sans"/>
                </a:rPr>
                <a:t>673 </a:t>
              </a:r>
              <a:r>
                <a:rPr lang="en" sz="3200" b="1" dirty="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Home Care Clients</a:t>
              </a:r>
              <a:endParaRPr sz="3200" b="1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" name="Shape 384"/>
            <p:cNvSpPr txBox="1"/>
            <p:nvPr/>
          </p:nvSpPr>
          <p:spPr>
            <a:xfrm>
              <a:off x="-785065" y="3401292"/>
              <a:ext cx="7772400" cy="4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rgbClr val="43434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Home Care Consumers Registered for Carina</a:t>
              </a:r>
              <a:endParaRPr sz="16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8" name="Shape 388"/>
            <p:cNvSpPr txBox="1"/>
            <p:nvPr/>
          </p:nvSpPr>
          <p:spPr>
            <a:xfrm>
              <a:off x="-779781" y="4036071"/>
              <a:ext cx="7772400" cy="610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F9C450"/>
                  </a:solidFill>
                  <a:latin typeface="Open Sans"/>
                  <a:ea typeface="Open Sans"/>
                  <a:cs typeface="Open Sans"/>
                  <a:sym typeface="Open Sans"/>
                </a:rPr>
                <a:t>15,500</a:t>
              </a:r>
              <a:r>
                <a:rPr lang="en" sz="3200" b="1" dirty="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rPr>
                <a:t> Monthly Hours</a:t>
              </a:r>
              <a:endParaRPr sz="3200" b="1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" name="Shape 389"/>
            <p:cNvSpPr txBox="1"/>
            <p:nvPr/>
          </p:nvSpPr>
          <p:spPr>
            <a:xfrm>
              <a:off x="-779781" y="4341525"/>
              <a:ext cx="7772400" cy="4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rgbClr val="434343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Hours of Home Care Jobs Filled using Carina</a:t>
              </a:r>
              <a:endParaRPr sz="1600" dirty="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cxnSp>
        <p:nvCxnSpPr>
          <p:cNvPr id="40" name="Shape 324"/>
          <p:cNvCxnSpPr/>
          <p:nvPr/>
        </p:nvCxnSpPr>
        <p:spPr>
          <a:xfrm>
            <a:off x="2967" y="6314700"/>
            <a:ext cx="121972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ctangle 3"/>
          <p:cNvSpPr/>
          <p:nvPr/>
        </p:nvSpPr>
        <p:spPr>
          <a:xfrm>
            <a:off x="6339531" y="817332"/>
            <a:ext cx="54258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"I love using Carina because it helped me to find other clients and work this type of career full-time. I worked a job for 12 years in Portland wasting 3 hours a day in traffic wishing I could be somewhere else. Now I have a full-time, 40 hours a week working as a caregiver for three different people and loving every minute of it.”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</a:rPr>
              <a:t>	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- Gina, Care Provider, Kalama, WA</a:t>
            </a: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</a:rPr>
              <a:t>“I heard about Carina from my case manager, and after posting a job on the site, I received many responses from caregivers willing to work.  I hired one whose schedule best fit my needs, and so far, everything is going really well! Carina was very convenient and easy to use. Everything I needed to find a caregiver was contained within the site.”</a:t>
            </a:r>
          </a:p>
          <a:p>
            <a:endParaRPr lang="en-US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r"/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</a:rPr>
              <a:t>		- Eric, Consumer, Vancouver, WA</a:t>
            </a:r>
          </a:p>
          <a:p>
            <a:endParaRPr lang="en-US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1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48623" y="2465524"/>
            <a:ext cx="7469992" cy="944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None/>
              <a:defRPr sz="3200" b="1" i="0" kern="1200">
                <a:solidFill>
                  <a:srgbClr val="4F5959"/>
                </a:solidFill>
                <a:latin typeface="AvenirNext LT Pro Regular" panose="020B0503020202020204" pitchFamily="34" charset="0"/>
                <a:ea typeface="+mj-ea"/>
                <a:cs typeface="AvenirNext LT Pro Regular" panose="020B0503020202020204" pitchFamily="34" charset="0"/>
              </a:defRPr>
            </a:lvl1pPr>
          </a:lstStyle>
          <a:p>
            <a:r>
              <a:rPr lang="en-US" dirty="0"/>
              <a:t>Vela: The Care Collaboration Platform from Seniorlink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748623" y="3435368"/>
            <a:ext cx="7469992" cy="11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C1CD"/>
              </a:buClr>
              <a:buFont typeface="Arial"/>
              <a:buNone/>
              <a:defRPr sz="2400" b="0" i="0" kern="1200">
                <a:solidFill>
                  <a:srgbClr val="4F5959"/>
                </a:solidFill>
                <a:latin typeface="AvenirNext LT Pro Regular"/>
                <a:ea typeface="+mn-ea"/>
                <a:cs typeface="AvenirNext LT Pro Regular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BC1CD"/>
              </a:buClr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venirNext LT Pro Regular"/>
                <a:ea typeface="+mn-ea"/>
                <a:cs typeface="AvenirNext LT Pro Regular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BC1CD"/>
              </a:buClr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venirNext LT Pro Regular"/>
                <a:ea typeface="+mn-ea"/>
                <a:cs typeface="AvenirNext LT Pro Regular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BC1CD"/>
              </a:buClr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venirNext LT Pro Regular"/>
                <a:ea typeface="+mn-ea"/>
                <a:cs typeface="AvenirNext LT Pro Regular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BC1CD"/>
              </a:buClr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venirNext LT Pro Regular"/>
                <a:ea typeface="+mn-ea"/>
                <a:cs typeface="AvenirNext LT Pr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April 9, 2018</a:t>
            </a:r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627787"/>
            <a:ext cx="3047999" cy="2175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"/>
          <a:stretch/>
        </p:blipFill>
        <p:spPr>
          <a:xfrm>
            <a:off x="7596196" y="4627788"/>
            <a:ext cx="3081041" cy="2177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29" y="4627786"/>
            <a:ext cx="3048722" cy="2177660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48717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Next LT Pro Regular" panose="020B0503020202020204" pitchFamily="34" charset="0"/>
              </a:rPr>
              <a:t>Meet Seniorlink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1688"/>
            <a:ext cx="5969000" cy="5250712"/>
          </a:xfrm>
        </p:spPr>
        <p:txBody>
          <a:bodyPr>
            <a:normAutofit/>
          </a:bodyPr>
          <a:lstStyle/>
          <a:p>
            <a:r>
              <a:rPr lang="en-US" dirty="0">
                <a:latin typeface="AvenirNext LT Pro Regular" panose="020B0503020202020204" pitchFamily="34" charset="0"/>
              </a:rPr>
              <a:t>Seniorlink is a </a:t>
            </a:r>
            <a:r>
              <a:rPr lang="en-US" b="1" dirty="0">
                <a:latin typeface="AvenirNext LT Pro Regular" panose="020B0503020202020204" pitchFamily="34" charset="0"/>
              </a:rPr>
              <a:t>technology-enabled health services company </a:t>
            </a:r>
            <a:r>
              <a:rPr lang="en-US" dirty="0">
                <a:latin typeface="AvenirNext LT Pro Regular" panose="020B0503020202020204" pitchFamily="34" charset="0"/>
              </a:rPr>
              <a:t>transforming care management in the home</a:t>
            </a:r>
          </a:p>
          <a:p>
            <a:r>
              <a:rPr lang="en-US" dirty="0">
                <a:latin typeface="AvenirNext LT Pro Regular" panose="020B0503020202020204" pitchFamily="34" charset="0"/>
              </a:rPr>
              <a:t>We bring nearly 20 years of experience working with </a:t>
            </a:r>
            <a:r>
              <a:rPr lang="en-US" b="1" dirty="0">
                <a:latin typeface="AvenirNext LT Pro Regular" panose="020B0503020202020204" pitchFamily="34" charset="0"/>
              </a:rPr>
              <a:t>family caregivers</a:t>
            </a:r>
            <a:r>
              <a:rPr lang="en-US" dirty="0">
                <a:latin typeface="AvenirNext LT Pro Regular" panose="020B0503020202020204" pitchFamily="34" charset="0"/>
              </a:rPr>
              <a:t> for complex individuals, with over 10,000 families served</a:t>
            </a:r>
            <a:endParaRPr lang="en-US" b="1" dirty="0">
              <a:latin typeface="AvenirNext LT Pro Regular" panose="020B0503020202020204" pitchFamily="34" charset="0"/>
            </a:endParaRPr>
          </a:p>
          <a:p>
            <a:r>
              <a:rPr lang="en-US" dirty="0">
                <a:latin typeface="AvenirNext LT Pro Regular" panose="020B0503020202020204" pitchFamily="34" charset="0"/>
              </a:rPr>
              <a:t>Our </a:t>
            </a:r>
            <a:r>
              <a:rPr lang="en-US" dirty="0"/>
              <a:t>care collaboration solutions </a:t>
            </a:r>
            <a:r>
              <a:rPr lang="en-US" b="1" dirty="0"/>
              <a:t>combine human touch and technology</a:t>
            </a:r>
            <a:r>
              <a:rPr lang="en-US" dirty="0"/>
              <a:t> to meaningfully lower costs and improve member engagement and satisfaction</a:t>
            </a:r>
          </a:p>
          <a:p>
            <a:r>
              <a:rPr lang="en-US" dirty="0" err="1"/>
              <a:t>Seniorlink’s</a:t>
            </a:r>
            <a:r>
              <a:rPr lang="en-US" dirty="0"/>
              <a:t> vision is to </a:t>
            </a:r>
            <a:r>
              <a:rPr lang="en-US" b="1" dirty="0"/>
              <a:t>mobilize and empower</a:t>
            </a:r>
            <a:r>
              <a:rPr lang="en-US" dirty="0"/>
              <a:t> the nation’s 40 million family caregivers, turning them into valued care team members</a:t>
            </a:r>
            <a:endParaRPr lang="en-US" dirty="0">
              <a:latin typeface="AvenirNext LT Pro Regular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940-1ECD-3245-9691-D8838A0408E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2150533"/>
            <a:ext cx="3733800" cy="248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564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580" y="6369858"/>
            <a:ext cx="9151421" cy="48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578"/>
            <a:ext cx="12192000" cy="713232"/>
          </a:xfrm>
        </p:spPr>
        <p:txBody>
          <a:bodyPr/>
          <a:lstStyle/>
          <a:p>
            <a:r>
              <a:rPr lang="en-US" dirty="0"/>
              <a:t>From Fragmentation… to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64498" y="6273127"/>
            <a:ext cx="446302" cy="365125"/>
          </a:xfrm>
        </p:spPr>
        <p:txBody>
          <a:bodyPr/>
          <a:lstStyle/>
          <a:p>
            <a:fld id="{CE760940-1ECD-3245-9691-D8838A0408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6" name="Rectangle 195"/>
          <p:cNvSpPr/>
          <p:nvPr/>
        </p:nvSpPr>
        <p:spPr>
          <a:xfrm>
            <a:off x="4827198" y="708654"/>
            <a:ext cx="7357383" cy="5675498"/>
          </a:xfrm>
          <a:prstGeom prst="rect">
            <a:avLst/>
          </a:prstGeom>
          <a:solidFill>
            <a:srgbClr val="4F595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baseline="-25000" dirty="0">
              <a:solidFill>
                <a:sysClr val="windowText" lastClr="000000"/>
              </a:solidFill>
              <a:latin typeface="AvenirNext LT Pro Regular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7148545" y="1301126"/>
            <a:ext cx="2119917" cy="1680216"/>
            <a:chOff x="6073985" y="1109100"/>
            <a:chExt cx="2772191" cy="2197199"/>
          </a:xfrm>
        </p:grpSpPr>
        <p:sp>
          <p:nvSpPr>
            <p:cNvPr id="197" name="Oval Callout 196"/>
            <p:cNvSpPr/>
            <p:nvPr/>
          </p:nvSpPr>
          <p:spPr>
            <a:xfrm>
              <a:off x="6073985" y="1109100"/>
              <a:ext cx="1298183" cy="1319535"/>
            </a:xfrm>
            <a:prstGeom prst="wedgeEllipseCallout">
              <a:avLst>
                <a:gd name="adj1" fmla="val 55024"/>
                <a:gd name="adj2" fmla="val 47819"/>
              </a:avLst>
            </a:prstGeom>
            <a:noFill/>
            <a:ln w="571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7442551" y="2403051"/>
              <a:ext cx="1403625" cy="903248"/>
              <a:chOff x="6520119" y="3349308"/>
              <a:chExt cx="1403625" cy="903248"/>
            </a:xfrm>
          </p:grpSpPr>
          <p:sp>
            <p:nvSpPr>
              <p:cNvPr id="199" name="Block Arc 198"/>
              <p:cNvSpPr/>
              <p:nvPr/>
            </p:nvSpPr>
            <p:spPr>
              <a:xfrm>
                <a:off x="6520119" y="3720668"/>
                <a:ext cx="783845" cy="531888"/>
              </a:xfrm>
              <a:prstGeom prst="blockArc">
                <a:avLst>
                  <a:gd name="adj1" fmla="val 10800000"/>
                  <a:gd name="adj2" fmla="val 0"/>
                  <a:gd name="adj3" fmla="val 11405"/>
                </a:avLst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AvenirNext LT Pro Regular"/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691325" y="3349308"/>
                <a:ext cx="441434" cy="441434"/>
              </a:xfrm>
              <a:prstGeom prst="ellipse">
                <a:avLst/>
              </a:prstGeom>
              <a:solidFill>
                <a:srgbClr val="4F5959"/>
              </a:solidFill>
              <a:ln w="38100" cap="flat" cmpd="sng" algn="ctr">
                <a:solidFill>
                  <a:srgbClr val="BDC6C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01" name="Block Arc 200"/>
              <p:cNvSpPr/>
              <p:nvPr/>
            </p:nvSpPr>
            <p:spPr>
              <a:xfrm>
                <a:off x="7139899" y="3720668"/>
                <a:ext cx="783845" cy="531888"/>
              </a:xfrm>
              <a:prstGeom prst="blockArc">
                <a:avLst>
                  <a:gd name="adj1" fmla="val 12925560"/>
                  <a:gd name="adj2" fmla="val 0"/>
                  <a:gd name="adj3" fmla="val 10887"/>
                </a:avLst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AvenirNext LT Pro Regular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7311105" y="3349308"/>
                <a:ext cx="441434" cy="441434"/>
              </a:xfrm>
              <a:prstGeom prst="ellipse">
                <a:avLst/>
              </a:prstGeom>
              <a:solidFill>
                <a:srgbClr val="4F5959"/>
              </a:solidFill>
              <a:ln w="38100" cap="flat" cmpd="sng" algn="ctr">
                <a:solidFill>
                  <a:srgbClr val="BDC6C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 flipV="1">
                <a:off x="6520119" y="3956784"/>
                <a:ext cx="59655" cy="59655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 flipV="1">
                <a:off x="7244309" y="3956784"/>
                <a:ext cx="59655" cy="59655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 flipV="1">
                <a:off x="7864089" y="3956784"/>
                <a:ext cx="59655" cy="59655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 flipV="1">
                <a:off x="7258372" y="3783405"/>
                <a:ext cx="59655" cy="59655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pic>
          <p:nvPicPr>
            <p:cNvPr id="207" name="Picture 206"/>
            <p:cNvPicPr>
              <a:picLocks noChangeAspect="1"/>
            </p:cNvPicPr>
            <p:nvPr/>
          </p:nvPicPr>
          <p:blipFill rotWithShape="1">
            <a:blip r:embed="rId2"/>
            <a:srcRect l="5642" t="22265" r="79293" b="34704"/>
            <a:stretch/>
          </p:blipFill>
          <p:spPr>
            <a:xfrm>
              <a:off x="6434823" y="1503949"/>
              <a:ext cx="615297" cy="546931"/>
            </a:xfrm>
            <a:prstGeom prst="rect">
              <a:avLst/>
            </a:prstGeom>
          </p:spPr>
        </p:pic>
        <p:grpSp>
          <p:nvGrpSpPr>
            <p:cNvPr id="208" name="Group 207"/>
            <p:cNvGrpSpPr/>
            <p:nvPr/>
          </p:nvGrpSpPr>
          <p:grpSpPr>
            <a:xfrm>
              <a:off x="6708764" y="1284337"/>
              <a:ext cx="48165" cy="251963"/>
              <a:chOff x="5788778" y="2213242"/>
              <a:chExt cx="48165" cy="251963"/>
            </a:xfrm>
          </p:grpSpPr>
          <p:sp>
            <p:nvSpPr>
              <p:cNvPr id="209" name="Oval 208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 rot="2700000">
              <a:off x="7012864" y="1428253"/>
              <a:ext cx="48165" cy="147736"/>
              <a:chOff x="5788778" y="2317469"/>
              <a:chExt cx="48165" cy="147736"/>
            </a:xfrm>
          </p:grpSpPr>
          <p:sp>
            <p:nvSpPr>
              <p:cNvPr id="213" name="Oval 212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 rot="18900000" flipH="1">
              <a:off x="6402023" y="1428256"/>
              <a:ext cx="48165" cy="147736"/>
              <a:chOff x="5788778" y="2317469"/>
              <a:chExt cx="48165" cy="147736"/>
            </a:xfrm>
          </p:grpSpPr>
          <p:sp>
            <p:nvSpPr>
              <p:cNvPr id="216" name="Oval 215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 rot="9180000">
              <a:off x="6884397" y="1958549"/>
              <a:ext cx="48165" cy="251963"/>
              <a:chOff x="5788778" y="2213242"/>
              <a:chExt cx="48165" cy="251963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 rot="12420000" flipH="1">
              <a:off x="6533573" y="1954874"/>
              <a:ext cx="48165" cy="251963"/>
              <a:chOff x="5788778" y="2213242"/>
              <a:chExt cx="48165" cy="251963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 rot="6321995">
              <a:off x="7088665" y="1708039"/>
              <a:ext cx="48165" cy="251963"/>
              <a:chOff x="5788778" y="2213242"/>
              <a:chExt cx="48165" cy="251963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 rot="15278005" flipH="1">
              <a:off x="6327062" y="1710397"/>
              <a:ext cx="48165" cy="251963"/>
              <a:chOff x="5788778" y="2213242"/>
              <a:chExt cx="48165" cy="251963"/>
            </a:xfrm>
          </p:grpSpPr>
          <p:sp>
            <p:nvSpPr>
              <p:cNvPr id="231" name="Oval 230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788778" y="2317469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solidFill>
                <a:srgbClr val="BDC6C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>
              <a:off x="6481181" y="1282878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6872186" y="1282878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6200757" y="1572543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7143077" y="1572543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7065665" y="1999605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6688478" y="2180196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6297617" y="1984379"/>
              <a:ext cx="102549" cy="102549"/>
            </a:xfrm>
            <a:prstGeom prst="ellipse">
              <a:avLst/>
            </a:prstGeom>
            <a:solidFill>
              <a:srgbClr val="7CC24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</p:grpSp>
      <p:sp>
        <p:nvSpPr>
          <p:cNvPr id="241" name="TextBox 240"/>
          <p:cNvSpPr txBox="1"/>
          <p:nvPr/>
        </p:nvSpPr>
        <p:spPr>
          <a:xfrm>
            <a:off x="6271407" y="2909026"/>
            <a:ext cx="4401114" cy="7783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b="1" kern="0" dirty="0">
                <a:solidFill>
                  <a:srgbClr val="7CC24D"/>
                </a:solidFill>
                <a:latin typeface="AvenirNext LT Pro Regular"/>
              </a:rPr>
              <a:t>MORE EFFECTIVE AND INCLUSIVE CARE COLLABORATION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6525039" y="3684628"/>
            <a:ext cx="4215035" cy="10971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en-US" sz="1900" kern="0" dirty="0" err="1">
              <a:solidFill>
                <a:sysClr val="windowText" lastClr="000000"/>
              </a:solidFill>
              <a:latin typeface="AvenirNext LT Pro Regular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0" y="708654"/>
            <a:ext cx="5502038" cy="5675498"/>
          </a:xfrm>
          <a:prstGeom prst="rect">
            <a:avLst/>
          </a:prstGeom>
          <a:solidFill>
            <a:srgbClr val="BDC5C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AvenirNext LT Pro Regular"/>
            </a:endParaRPr>
          </a:p>
        </p:txBody>
      </p:sp>
      <p:sp>
        <p:nvSpPr>
          <p:cNvPr id="245" name="Right Triangle 244"/>
          <p:cNvSpPr/>
          <p:nvPr/>
        </p:nvSpPr>
        <p:spPr>
          <a:xfrm flipV="1">
            <a:off x="5494398" y="708653"/>
            <a:ext cx="1134906" cy="5675498"/>
          </a:xfrm>
          <a:prstGeom prst="rtTriangle">
            <a:avLst/>
          </a:prstGeom>
          <a:solidFill>
            <a:srgbClr val="BDC5C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  <a:latin typeface="AvenirNext LT Pro Regular"/>
            </a:endParaRPr>
          </a:p>
        </p:txBody>
      </p:sp>
      <p:grpSp>
        <p:nvGrpSpPr>
          <p:cNvPr id="246" name="Group 245"/>
          <p:cNvGrpSpPr/>
          <p:nvPr/>
        </p:nvGrpSpPr>
        <p:grpSpPr>
          <a:xfrm>
            <a:off x="2722891" y="1412862"/>
            <a:ext cx="1961499" cy="1498580"/>
            <a:chOff x="1181375" y="1959006"/>
            <a:chExt cx="2800502" cy="2139576"/>
          </a:xfrm>
        </p:grpSpPr>
        <p:grpSp>
          <p:nvGrpSpPr>
            <p:cNvPr id="247" name="Group 246"/>
            <p:cNvGrpSpPr/>
            <p:nvPr/>
          </p:nvGrpSpPr>
          <p:grpSpPr>
            <a:xfrm>
              <a:off x="1893046" y="3195334"/>
              <a:ext cx="1403625" cy="903248"/>
              <a:chOff x="6520119" y="3349308"/>
              <a:chExt cx="1403625" cy="903248"/>
            </a:xfrm>
          </p:grpSpPr>
          <p:sp>
            <p:nvSpPr>
              <p:cNvPr id="374" name="Block Arc 373"/>
              <p:cNvSpPr/>
              <p:nvPr/>
            </p:nvSpPr>
            <p:spPr>
              <a:xfrm>
                <a:off x="6520119" y="3720668"/>
                <a:ext cx="783845" cy="531888"/>
              </a:xfrm>
              <a:prstGeom prst="blockArc">
                <a:avLst>
                  <a:gd name="adj1" fmla="val 10800000"/>
                  <a:gd name="adj2" fmla="val 0"/>
                  <a:gd name="adj3" fmla="val 11405"/>
                </a:avLst>
              </a:prstGeom>
              <a:solidFill>
                <a:srgbClr val="4F5959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AvenirNext LT Pro Regular"/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6691325" y="3349308"/>
                <a:ext cx="441434" cy="441434"/>
              </a:xfrm>
              <a:prstGeom prst="ellipse">
                <a:avLst/>
              </a:prstGeom>
              <a:solidFill>
                <a:srgbClr val="BDC5C4"/>
              </a:solidFill>
              <a:ln w="38100" cap="flat" cmpd="sng" algn="ctr">
                <a:solidFill>
                  <a:srgbClr val="4F59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376" name="Block Arc 375"/>
              <p:cNvSpPr/>
              <p:nvPr/>
            </p:nvSpPr>
            <p:spPr>
              <a:xfrm>
                <a:off x="7139899" y="3720668"/>
                <a:ext cx="783845" cy="531888"/>
              </a:xfrm>
              <a:prstGeom prst="blockArc">
                <a:avLst>
                  <a:gd name="adj1" fmla="val 12925560"/>
                  <a:gd name="adj2" fmla="val 0"/>
                  <a:gd name="adj3" fmla="val 10887"/>
                </a:avLst>
              </a:prstGeom>
              <a:solidFill>
                <a:srgbClr val="4F5959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AvenirNext LT Pro Regular"/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7311105" y="3349308"/>
                <a:ext cx="441434" cy="441434"/>
              </a:xfrm>
              <a:prstGeom prst="ellipse">
                <a:avLst/>
              </a:prstGeom>
              <a:solidFill>
                <a:srgbClr val="BDC5C4"/>
              </a:solidFill>
              <a:ln w="38100" cap="flat" cmpd="sng" algn="ctr">
                <a:solidFill>
                  <a:srgbClr val="4F59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616008" y="1959006"/>
              <a:ext cx="137111" cy="1074128"/>
              <a:chOff x="2608413" y="2069534"/>
              <a:chExt cx="137111" cy="1074128"/>
            </a:xfrm>
          </p:grpSpPr>
          <p:grpSp>
            <p:nvGrpSpPr>
              <p:cNvPr id="360" name="Group 359"/>
              <p:cNvGrpSpPr/>
              <p:nvPr/>
            </p:nvGrpSpPr>
            <p:grpSpPr>
              <a:xfrm rot="272656">
                <a:off x="2608413" y="2257477"/>
                <a:ext cx="45772" cy="886185"/>
                <a:chOff x="2282648" y="2110165"/>
                <a:chExt cx="45772" cy="886185"/>
              </a:xfrm>
            </p:grpSpPr>
            <p:grpSp>
              <p:nvGrpSpPr>
                <p:cNvPr id="362" name="Group 361"/>
                <p:cNvGrpSpPr/>
                <p:nvPr/>
              </p:nvGrpSpPr>
              <p:grpSpPr>
                <a:xfrm>
                  <a:off x="2282648" y="274438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71" name="Oval 370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72" name="Oval 371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63" name="Group 362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68" name="Oval 367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70" name="Oval 369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64" name="Group 363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65" name="Oval 364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66" name="Oval 365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61" name="Oval 360"/>
              <p:cNvSpPr/>
              <p:nvPr/>
            </p:nvSpPr>
            <p:spPr>
              <a:xfrm>
                <a:off x="2613063" y="2069534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 rot="744187">
              <a:off x="2831221" y="2298653"/>
              <a:ext cx="132461" cy="768250"/>
              <a:chOff x="2617801" y="2060058"/>
              <a:chExt cx="132461" cy="768250"/>
            </a:xfrm>
          </p:grpSpPr>
          <p:grpSp>
            <p:nvGrpSpPr>
              <p:cNvPr id="350" name="Group 349"/>
              <p:cNvGrpSpPr/>
              <p:nvPr/>
            </p:nvGrpSpPr>
            <p:grpSpPr>
              <a:xfrm rot="272656">
                <a:off x="2620925" y="2257973"/>
                <a:ext cx="45772" cy="570335"/>
                <a:chOff x="2282648" y="2110165"/>
                <a:chExt cx="45772" cy="570335"/>
              </a:xfrm>
            </p:grpSpPr>
            <p:grpSp>
              <p:nvGrpSpPr>
                <p:cNvPr id="352" name="Group 351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57" name="Oval 356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58" name="Oval 357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53" name="Group 352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54" name="Oval 353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56" name="Oval 355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51" name="Oval 350"/>
              <p:cNvSpPr/>
              <p:nvPr/>
            </p:nvSpPr>
            <p:spPr>
              <a:xfrm>
                <a:off x="2617801" y="2060058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0" name="Group 249"/>
            <p:cNvGrpSpPr/>
            <p:nvPr/>
          </p:nvGrpSpPr>
          <p:grpSpPr>
            <a:xfrm rot="21069133">
              <a:off x="2392910" y="2290987"/>
              <a:ext cx="132461" cy="753629"/>
              <a:chOff x="2615526" y="2074679"/>
              <a:chExt cx="132461" cy="753629"/>
            </a:xfrm>
          </p:grpSpPr>
          <p:grpSp>
            <p:nvGrpSpPr>
              <p:cNvPr id="340" name="Group 339"/>
              <p:cNvGrpSpPr/>
              <p:nvPr/>
            </p:nvGrpSpPr>
            <p:grpSpPr>
              <a:xfrm rot="272656">
                <a:off x="2620925" y="2257973"/>
                <a:ext cx="45772" cy="570335"/>
                <a:chOff x="2282648" y="2110165"/>
                <a:chExt cx="45772" cy="570335"/>
              </a:xfrm>
            </p:grpSpPr>
            <p:grpSp>
              <p:nvGrpSpPr>
                <p:cNvPr id="342" name="Group 341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47" name="Oval 346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48" name="Oval 347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43" name="Group 342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44" name="Oval 343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46" name="Oval 345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41" name="Oval 340"/>
              <p:cNvSpPr/>
              <p:nvPr/>
            </p:nvSpPr>
            <p:spPr>
              <a:xfrm>
                <a:off x="2615526" y="2074679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19910930">
              <a:off x="2065032" y="2216808"/>
              <a:ext cx="137088" cy="874516"/>
              <a:chOff x="2616583" y="2063226"/>
              <a:chExt cx="137088" cy="874516"/>
            </a:xfrm>
          </p:grpSpPr>
          <p:grpSp>
            <p:nvGrpSpPr>
              <p:cNvPr id="329" name="Group 328"/>
              <p:cNvGrpSpPr/>
              <p:nvPr/>
            </p:nvGrpSpPr>
            <p:grpSpPr>
              <a:xfrm rot="272656">
                <a:off x="2616583" y="2257801"/>
                <a:ext cx="45772" cy="679941"/>
                <a:chOff x="2282648" y="2110165"/>
                <a:chExt cx="45772" cy="679941"/>
              </a:xfrm>
            </p:grpSpPr>
            <p:sp>
              <p:nvSpPr>
                <p:cNvPr id="331" name="Oval 330"/>
                <p:cNvSpPr/>
                <p:nvPr/>
              </p:nvSpPr>
              <p:spPr>
                <a:xfrm>
                  <a:off x="2282648" y="2744387"/>
                  <a:ext cx="45719" cy="45719"/>
                </a:xfrm>
                <a:prstGeom prst="ellipse">
                  <a:avLst/>
                </a:prstGeom>
                <a:solidFill>
                  <a:srgbClr val="A6A6A6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venirNext LT Pro Regular"/>
                  </a:endParaRPr>
                </a:p>
              </p:txBody>
            </p:sp>
            <p:grpSp>
              <p:nvGrpSpPr>
                <p:cNvPr id="332" name="Group 331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37" name="Oval 336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34" name="Oval 333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30" name="Oval 329"/>
              <p:cNvSpPr/>
              <p:nvPr/>
            </p:nvSpPr>
            <p:spPr>
              <a:xfrm>
                <a:off x="2621210" y="2063226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 rot="5753297">
              <a:off x="2165868" y="2215321"/>
              <a:ext cx="49025" cy="251963"/>
              <a:chOff x="5791223" y="2213242"/>
              <a:chExt cx="49025" cy="251963"/>
            </a:xfrm>
            <a:solidFill>
              <a:srgbClr val="A6A6A6"/>
            </a:solidFill>
          </p:grpSpPr>
          <p:sp>
            <p:nvSpPr>
              <p:cNvPr id="326" name="Oval 325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5794529" y="2317469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3" name="Group 252"/>
            <p:cNvGrpSpPr/>
            <p:nvPr/>
          </p:nvGrpSpPr>
          <p:grpSpPr>
            <a:xfrm rot="18702856">
              <a:off x="1683606" y="2593630"/>
              <a:ext cx="132461" cy="756112"/>
              <a:chOff x="2617927" y="2072196"/>
              <a:chExt cx="132461" cy="756112"/>
            </a:xfrm>
          </p:grpSpPr>
          <p:grpSp>
            <p:nvGrpSpPr>
              <p:cNvPr id="316" name="Group 315"/>
              <p:cNvGrpSpPr/>
              <p:nvPr/>
            </p:nvGrpSpPr>
            <p:grpSpPr>
              <a:xfrm rot="272656">
                <a:off x="2620925" y="2257973"/>
                <a:ext cx="45772" cy="570335"/>
                <a:chOff x="2282648" y="2110165"/>
                <a:chExt cx="45772" cy="570335"/>
              </a:xfrm>
            </p:grpSpPr>
            <p:grpSp>
              <p:nvGrpSpPr>
                <p:cNvPr id="318" name="Group 317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23" name="Oval 322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24" name="Oval 323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25" name="Oval 324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20" name="Oval 319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21" name="Oval 320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22" name="Oval 321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17" name="Oval 316"/>
              <p:cNvSpPr/>
              <p:nvPr/>
            </p:nvSpPr>
            <p:spPr>
              <a:xfrm>
                <a:off x="2617927" y="2072196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4" name="Group 253"/>
            <p:cNvGrpSpPr/>
            <p:nvPr/>
          </p:nvGrpSpPr>
          <p:grpSpPr>
            <a:xfrm rot="16200000">
              <a:off x="1531323" y="3010896"/>
              <a:ext cx="132461" cy="654255"/>
              <a:chOff x="2617927" y="2072196"/>
              <a:chExt cx="132461" cy="654255"/>
            </a:xfrm>
          </p:grpSpPr>
          <p:grpSp>
            <p:nvGrpSpPr>
              <p:cNvPr id="307" name="Group 306"/>
              <p:cNvGrpSpPr/>
              <p:nvPr/>
            </p:nvGrpSpPr>
            <p:grpSpPr>
              <a:xfrm rot="272656">
                <a:off x="2624966" y="2258133"/>
                <a:ext cx="45772" cy="468318"/>
                <a:chOff x="2282648" y="2110165"/>
                <a:chExt cx="45772" cy="468318"/>
              </a:xfrm>
            </p:grpSpPr>
            <p:grpSp>
              <p:nvGrpSpPr>
                <p:cNvPr id="309" name="Group 308"/>
                <p:cNvGrpSpPr/>
                <p:nvPr/>
              </p:nvGrpSpPr>
              <p:grpSpPr>
                <a:xfrm>
                  <a:off x="2282648" y="2428537"/>
                  <a:ext cx="45772" cy="149946"/>
                  <a:chOff x="5791223" y="2213242"/>
                  <a:chExt cx="45772" cy="149946"/>
                </a:xfrm>
                <a:solidFill>
                  <a:srgbClr val="A6A6A6"/>
                </a:solidFill>
              </p:grpSpPr>
              <p:sp>
                <p:nvSpPr>
                  <p:cNvPr id="314" name="Oval 313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15" name="Oval 314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310" name="Group 309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311" name="Oval 310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12" name="Oval 311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13" name="Oval 312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308" name="Oval 307"/>
              <p:cNvSpPr/>
              <p:nvPr/>
            </p:nvSpPr>
            <p:spPr>
              <a:xfrm>
                <a:off x="2617927" y="2072196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 rot="789522">
              <a:off x="1390544" y="2862470"/>
              <a:ext cx="45772" cy="364091"/>
              <a:chOff x="2282648" y="2110165"/>
              <a:chExt cx="45772" cy="364091"/>
            </a:xfrm>
          </p:grpSpPr>
          <p:sp>
            <p:nvSpPr>
              <p:cNvPr id="302" name="Oval 301"/>
              <p:cNvSpPr/>
              <p:nvPr/>
            </p:nvSpPr>
            <p:spPr>
              <a:xfrm>
                <a:off x="2282648" y="2428537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grpSp>
            <p:nvGrpSpPr>
              <p:cNvPr id="303" name="Group 302"/>
              <p:cNvGrpSpPr/>
              <p:nvPr/>
            </p:nvGrpSpPr>
            <p:grpSpPr>
              <a:xfrm>
                <a:off x="2282648" y="2110165"/>
                <a:ext cx="45772" cy="251963"/>
                <a:chOff x="5791223" y="2213242"/>
                <a:chExt cx="45772" cy="251963"/>
              </a:xfrm>
              <a:solidFill>
                <a:srgbClr val="A6A6A6"/>
              </a:solidFill>
            </p:grpSpPr>
            <p:sp>
              <p:nvSpPr>
                <p:cNvPr id="304" name="Oval 303"/>
                <p:cNvSpPr/>
                <p:nvPr/>
              </p:nvSpPr>
              <p:spPr>
                <a:xfrm>
                  <a:off x="5791224" y="2419486"/>
                  <a:ext cx="45719" cy="45719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venirNext LT Pro Regular"/>
                  </a:endParaRPr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>
                  <a:off x="5791276" y="2317469"/>
                  <a:ext cx="45719" cy="45719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venirNext LT Pro Regular"/>
                  </a:endParaRPr>
                </a:p>
              </p:txBody>
            </p:sp>
            <p:sp>
              <p:nvSpPr>
                <p:cNvPr id="306" name="Oval 305"/>
                <p:cNvSpPr/>
                <p:nvPr/>
              </p:nvSpPr>
              <p:spPr>
                <a:xfrm>
                  <a:off x="5791223" y="2213242"/>
                  <a:ext cx="45719" cy="45719"/>
                </a:xfrm>
                <a:prstGeom prst="ellipse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ysClr val="windowText" lastClr="000000"/>
                    </a:solidFill>
                    <a:latin typeface="AvenirNext LT Pro Regular"/>
                  </a:endParaRPr>
                </a:p>
              </p:txBody>
            </p:sp>
          </p:grpSp>
        </p:grpSp>
        <p:grpSp>
          <p:nvGrpSpPr>
            <p:cNvPr id="256" name="Group 255"/>
            <p:cNvGrpSpPr/>
            <p:nvPr/>
          </p:nvGrpSpPr>
          <p:grpSpPr>
            <a:xfrm rot="2162143">
              <a:off x="3305358" y="2263838"/>
              <a:ext cx="133070" cy="972271"/>
              <a:chOff x="2612454" y="2069534"/>
              <a:chExt cx="133070" cy="972271"/>
            </a:xfrm>
          </p:grpSpPr>
          <p:grpSp>
            <p:nvGrpSpPr>
              <p:cNvPr id="289" name="Group 288"/>
              <p:cNvGrpSpPr/>
              <p:nvPr/>
            </p:nvGrpSpPr>
            <p:grpSpPr>
              <a:xfrm rot="272656">
                <a:off x="2612454" y="2257637"/>
                <a:ext cx="45772" cy="784168"/>
                <a:chOff x="2282648" y="2110165"/>
                <a:chExt cx="45772" cy="784168"/>
              </a:xfrm>
            </p:grpSpPr>
            <p:grpSp>
              <p:nvGrpSpPr>
                <p:cNvPr id="291" name="Group 290"/>
                <p:cNvGrpSpPr/>
                <p:nvPr/>
              </p:nvGrpSpPr>
              <p:grpSpPr>
                <a:xfrm>
                  <a:off x="2282648" y="2744387"/>
                  <a:ext cx="45772" cy="149946"/>
                  <a:chOff x="5791223" y="2213242"/>
                  <a:chExt cx="45772" cy="149946"/>
                </a:xfrm>
                <a:solidFill>
                  <a:srgbClr val="A6A6A6"/>
                </a:solidFill>
              </p:grpSpPr>
              <p:sp>
                <p:nvSpPr>
                  <p:cNvPr id="300" name="Oval 299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 dirty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301" name="Oval 300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292" name="Group 291"/>
                <p:cNvGrpSpPr/>
                <p:nvPr/>
              </p:nvGrpSpPr>
              <p:grpSpPr>
                <a:xfrm>
                  <a:off x="2282648" y="2428537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297" name="Oval 296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98" name="Oval 297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99" name="Oval 298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293" name="Group 292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294" name="Oval 293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95" name="Oval 294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96" name="Oval 295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290" name="Oval 289"/>
              <p:cNvSpPr/>
              <p:nvPr/>
            </p:nvSpPr>
            <p:spPr>
              <a:xfrm>
                <a:off x="2613063" y="2069534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7" name="Group 256"/>
            <p:cNvGrpSpPr/>
            <p:nvPr/>
          </p:nvGrpSpPr>
          <p:grpSpPr>
            <a:xfrm rot="2560057">
              <a:off x="3414988" y="2740514"/>
              <a:ext cx="132461" cy="654255"/>
              <a:chOff x="2617927" y="2072196"/>
              <a:chExt cx="132461" cy="654255"/>
            </a:xfrm>
          </p:grpSpPr>
          <p:grpSp>
            <p:nvGrpSpPr>
              <p:cNvPr id="280" name="Group 279"/>
              <p:cNvGrpSpPr/>
              <p:nvPr/>
            </p:nvGrpSpPr>
            <p:grpSpPr>
              <a:xfrm rot="272656">
                <a:off x="2624966" y="2258133"/>
                <a:ext cx="45772" cy="468318"/>
                <a:chOff x="2282648" y="2110165"/>
                <a:chExt cx="45772" cy="468318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2282648" y="2428537"/>
                  <a:ext cx="45772" cy="149946"/>
                  <a:chOff x="5791223" y="2213242"/>
                  <a:chExt cx="45772" cy="149946"/>
                </a:xfrm>
                <a:solidFill>
                  <a:srgbClr val="A6A6A6"/>
                </a:solidFill>
              </p:grpSpPr>
              <p:sp>
                <p:nvSpPr>
                  <p:cNvPr id="287" name="Oval 286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283" name="Group 282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284" name="Oval 283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85" name="Oval 284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86" name="Oval 285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281" name="Oval 280"/>
              <p:cNvSpPr/>
              <p:nvPr/>
            </p:nvSpPr>
            <p:spPr>
              <a:xfrm>
                <a:off x="2617927" y="2072196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 rot="4517137">
              <a:off x="3525970" y="3044034"/>
              <a:ext cx="132461" cy="654255"/>
              <a:chOff x="2617927" y="2072196"/>
              <a:chExt cx="132461" cy="654255"/>
            </a:xfrm>
          </p:grpSpPr>
          <p:grpSp>
            <p:nvGrpSpPr>
              <p:cNvPr id="271" name="Group 270"/>
              <p:cNvGrpSpPr/>
              <p:nvPr/>
            </p:nvGrpSpPr>
            <p:grpSpPr>
              <a:xfrm rot="272656">
                <a:off x="2624966" y="2258133"/>
                <a:ext cx="45772" cy="468318"/>
                <a:chOff x="2282648" y="2110165"/>
                <a:chExt cx="45772" cy="468318"/>
              </a:xfrm>
            </p:grpSpPr>
            <p:grpSp>
              <p:nvGrpSpPr>
                <p:cNvPr id="273" name="Group 272"/>
                <p:cNvGrpSpPr/>
                <p:nvPr/>
              </p:nvGrpSpPr>
              <p:grpSpPr>
                <a:xfrm>
                  <a:off x="2282648" y="2428537"/>
                  <a:ext cx="45772" cy="149946"/>
                  <a:chOff x="5791223" y="2213242"/>
                  <a:chExt cx="45772" cy="149946"/>
                </a:xfrm>
                <a:solidFill>
                  <a:srgbClr val="A6A6A6"/>
                </a:solidFill>
              </p:grpSpPr>
              <p:sp>
                <p:nvSpPr>
                  <p:cNvPr id="278" name="Oval 277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2282648" y="2110165"/>
                  <a:ext cx="45772" cy="251963"/>
                  <a:chOff x="5791223" y="2213242"/>
                  <a:chExt cx="45772" cy="251963"/>
                </a:xfrm>
                <a:solidFill>
                  <a:srgbClr val="A6A6A6"/>
                </a:solidFill>
              </p:grpSpPr>
              <p:sp>
                <p:nvSpPr>
                  <p:cNvPr id="275" name="Oval 274"/>
                  <p:cNvSpPr/>
                  <p:nvPr/>
                </p:nvSpPr>
                <p:spPr>
                  <a:xfrm>
                    <a:off x="5791224" y="2419486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76" name="Oval 275"/>
                  <p:cNvSpPr/>
                  <p:nvPr/>
                </p:nvSpPr>
                <p:spPr>
                  <a:xfrm>
                    <a:off x="5791276" y="2317469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  <p:sp>
                <p:nvSpPr>
                  <p:cNvPr id="277" name="Oval 276"/>
                  <p:cNvSpPr/>
                  <p:nvPr/>
                </p:nvSpPr>
                <p:spPr>
                  <a:xfrm>
                    <a:off x="5791223" y="2213242"/>
                    <a:ext cx="45719" cy="45719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  <a:latin typeface="AvenirNext LT Pro Regular"/>
                    </a:endParaRPr>
                  </a:p>
                </p:txBody>
              </p:sp>
            </p:grpSp>
          </p:grpSp>
          <p:sp>
            <p:nvSpPr>
              <p:cNvPr id="272" name="Oval 271"/>
              <p:cNvSpPr/>
              <p:nvPr/>
            </p:nvSpPr>
            <p:spPr>
              <a:xfrm>
                <a:off x="2617927" y="2072196"/>
                <a:ext cx="132461" cy="132461"/>
              </a:xfrm>
              <a:prstGeom prst="ellipse">
                <a:avLst/>
              </a:prstGeom>
              <a:solidFill>
                <a:srgbClr val="7CC24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 rot="9652055">
              <a:off x="3724627" y="2969665"/>
              <a:ext cx="49025" cy="251963"/>
              <a:chOff x="5791223" y="2213242"/>
              <a:chExt cx="49025" cy="251963"/>
            </a:xfrm>
            <a:solidFill>
              <a:srgbClr val="A6A6A6"/>
            </a:solidFill>
          </p:grpSpPr>
          <p:sp>
            <p:nvSpPr>
              <p:cNvPr id="268" name="Oval 267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5794529" y="2317469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 rot="21204254">
              <a:off x="3617706" y="2507952"/>
              <a:ext cx="45772" cy="251963"/>
              <a:chOff x="5791223" y="2213242"/>
              <a:chExt cx="45772" cy="251963"/>
            </a:xfrm>
            <a:solidFill>
              <a:srgbClr val="A6A6A6"/>
            </a:solidFill>
          </p:grpSpPr>
          <p:sp>
            <p:nvSpPr>
              <p:cNvPr id="265" name="Oval 264"/>
              <p:cNvSpPr/>
              <p:nvPr/>
            </p:nvSpPr>
            <p:spPr>
              <a:xfrm>
                <a:off x="5791224" y="2419486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5791276" y="2317469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5791223" y="2213242"/>
                <a:ext cx="45719" cy="45719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Next LT Pro Regular"/>
                </a:endParaRPr>
              </a:p>
            </p:txBody>
          </p:sp>
        </p:grpSp>
        <p:sp>
          <p:nvSpPr>
            <p:cNvPr id="261" name="Oval 260"/>
            <p:cNvSpPr/>
            <p:nvPr/>
          </p:nvSpPr>
          <p:spPr>
            <a:xfrm>
              <a:off x="3849416" y="2650918"/>
              <a:ext cx="132461" cy="132461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3060804" y="1967227"/>
              <a:ext cx="132461" cy="132461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2206646" y="2053526"/>
              <a:ext cx="132461" cy="132461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1181375" y="2411887"/>
              <a:ext cx="132461" cy="132461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venirNext LT Pro Regular"/>
              </a:endParaRPr>
            </a:p>
          </p:txBody>
        </p:sp>
      </p:grpSp>
      <p:sp>
        <p:nvSpPr>
          <p:cNvPr id="382" name="TextBox 381"/>
          <p:cNvSpPr txBox="1"/>
          <p:nvPr/>
        </p:nvSpPr>
        <p:spPr>
          <a:xfrm>
            <a:off x="1685068" y="2910750"/>
            <a:ext cx="4299547" cy="7783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b="1" kern="0" dirty="0">
                <a:solidFill>
                  <a:srgbClr val="4F5959"/>
                </a:solidFill>
                <a:latin typeface="AvenirNext LT Pro Regular"/>
              </a:rPr>
              <a:t>INEFFICIENT, FRAGMENTED           CARE COORDINATION</a:t>
            </a:r>
          </a:p>
        </p:txBody>
      </p:sp>
      <p:sp>
        <p:nvSpPr>
          <p:cNvPr id="383" name="TextBox 382"/>
          <p:cNvSpPr txBox="1"/>
          <p:nvPr/>
        </p:nvSpPr>
        <p:spPr>
          <a:xfrm>
            <a:off x="1954028" y="3827005"/>
            <a:ext cx="2982389" cy="17354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4F5959"/>
                </a:solidFill>
                <a:latin typeface="AvenirNext LT Pro Regular"/>
              </a:rPr>
              <a:t>20% reach rate through telephonic outreach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4F5959"/>
                </a:solidFill>
                <a:latin typeface="AvenirNext LT Pro Regular"/>
              </a:rPr>
              <a:t>Disjointed systems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4F5959"/>
                </a:solidFill>
                <a:latin typeface="AvenirNext LT Pro Regular"/>
              </a:rPr>
              <a:t>Duplicative documentation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4F5959"/>
                </a:solidFill>
                <a:latin typeface="AvenirNext LT Pro Regular"/>
              </a:rPr>
              <a:t>Increased risk of gaps </a:t>
            </a:r>
            <a:br>
              <a:rPr lang="en-US" sz="1400" b="1" kern="0" dirty="0">
                <a:solidFill>
                  <a:srgbClr val="4F5959"/>
                </a:solidFill>
                <a:latin typeface="AvenirNext LT Pro Regular"/>
              </a:rPr>
            </a:br>
            <a:r>
              <a:rPr lang="en-US" sz="1400" b="1" kern="0" dirty="0">
                <a:solidFill>
                  <a:srgbClr val="4F5959"/>
                </a:solidFill>
                <a:latin typeface="AvenirNext LT Pro Regular"/>
              </a:rPr>
              <a:t>and miscommunication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kern="0" dirty="0">
              <a:solidFill>
                <a:srgbClr val="4F5959"/>
              </a:solidFill>
              <a:latin typeface="AvenirNext LT Pro Regular"/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3308788" y="800601"/>
            <a:ext cx="951912" cy="4253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900" b="1" kern="0" dirty="0">
                <a:solidFill>
                  <a:srgbClr val="4F5959"/>
                </a:solidFill>
                <a:latin typeface="AvenirNext LT Pro Regular"/>
              </a:rPr>
              <a:t>FROM</a:t>
            </a:r>
          </a:p>
        </p:txBody>
      </p:sp>
      <p:sp>
        <p:nvSpPr>
          <p:cNvPr id="385" name="TextBox 384"/>
          <p:cNvSpPr txBox="1"/>
          <p:nvPr/>
        </p:nvSpPr>
        <p:spPr>
          <a:xfrm>
            <a:off x="8111866" y="819793"/>
            <a:ext cx="556665" cy="4253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1900" b="1" kern="0" dirty="0">
                <a:solidFill>
                  <a:srgbClr val="92D050"/>
                </a:solidFill>
                <a:latin typeface="AvenirNext LT Pro Regular"/>
              </a:rPr>
              <a:t>TO</a:t>
            </a:r>
          </a:p>
        </p:txBody>
      </p:sp>
      <p:grpSp>
        <p:nvGrpSpPr>
          <p:cNvPr id="386" name="Group 385"/>
          <p:cNvGrpSpPr/>
          <p:nvPr/>
        </p:nvGrpSpPr>
        <p:grpSpPr>
          <a:xfrm>
            <a:off x="9513561" y="3942344"/>
            <a:ext cx="379330" cy="299197"/>
            <a:chOff x="8063743" y="1517553"/>
            <a:chExt cx="628858" cy="496013"/>
          </a:xfrm>
        </p:grpSpPr>
        <p:sp>
          <p:nvSpPr>
            <p:cNvPr id="387" name="Oval Callout 386"/>
            <p:cNvSpPr/>
            <p:nvPr/>
          </p:nvSpPr>
          <p:spPr>
            <a:xfrm>
              <a:off x="8063743" y="1517553"/>
              <a:ext cx="628858" cy="496013"/>
            </a:xfrm>
            <a:prstGeom prst="wedgeEllipseCallout">
              <a:avLst>
                <a:gd name="adj1" fmla="val -47762"/>
                <a:gd name="adj2" fmla="val 52258"/>
              </a:avLst>
            </a:prstGeom>
            <a:solidFill>
              <a:srgbClr val="7CC24D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388" name="Oval 387"/>
            <p:cNvSpPr/>
            <p:nvPr/>
          </p:nvSpPr>
          <p:spPr>
            <a:xfrm>
              <a:off x="8228478" y="1746157"/>
              <a:ext cx="70495" cy="70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8342925" y="1746157"/>
              <a:ext cx="70495" cy="70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val 389"/>
            <p:cNvSpPr/>
            <p:nvPr/>
          </p:nvSpPr>
          <p:spPr>
            <a:xfrm>
              <a:off x="8457372" y="1744224"/>
              <a:ext cx="70495" cy="70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1" name="Freeform 390"/>
          <p:cNvSpPr/>
          <p:nvPr/>
        </p:nvSpPr>
        <p:spPr>
          <a:xfrm>
            <a:off x="4268242" y="3964282"/>
            <a:ext cx="267751" cy="283824"/>
          </a:xfrm>
          <a:custGeom>
            <a:avLst/>
            <a:gdLst>
              <a:gd name="connsiteX0" fmla="*/ 70986 w 496842"/>
              <a:gd name="connsiteY0" fmla="*/ 13263 h 527034"/>
              <a:gd name="connsiteX1" fmla="*/ 31867 w 496842"/>
              <a:gd name="connsiteY1" fmla="*/ 54826 h 527034"/>
              <a:gd name="connsiteX2" fmla="*/ 9863 w 496842"/>
              <a:gd name="connsiteY2" fmla="*/ 93945 h 527034"/>
              <a:gd name="connsiteX3" fmla="*/ 83 w 496842"/>
              <a:gd name="connsiteY3" fmla="*/ 155068 h 527034"/>
              <a:gd name="connsiteX4" fmla="*/ 14753 w 496842"/>
              <a:gd name="connsiteY4" fmla="*/ 230861 h 527034"/>
              <a:gd name="connsiteX5" fmla="*/ 48981 w 496842"/>
              <a:gd name="connsiteY5" fmla="*/ 304208 h 527034"/>
              <a:gd name="connsiteX6" fmla="*/ 112549 w 496842"/>
              <a:gd name="connsiteY6" fmla="*/ 387335 h 527034"/>
              <a:gd name="connsiteX7" fmla="*/ 176117 w 496842"/>
              <a:gd name="connsiteY7" fmla="*/ 448458 h 527034"/>
              <a:gd name="connsiteX8" fmla="*/ 249465 w 496842"/>
              <a:gd name="connsiteY8" fmla="*/ 497357 h 527034"/>
              <a:gd name="connsiteX9" fmla="*/ 322813 w 496842"/>
              <a:gd name="connsiteY9" fmla="*/ 524251 h 527034"/>
              <a:gd name="connsiteX10" fmla="*/ 379046 w 496842"/>
              <a:gd name="connsiteY10" fmla="*/ 524251 h 527034"/>
              <a:gd name="connsiteX11" fmla="*/ 435279 w 496842"/>
              <a:gd name="connsiteY11" fmla="*/ 507136 h 527034"/>
              <a:gd name="connsiteX12" fmla="*/ 467063 w 496842"/>
              <a:gd name="connsiteY12" fmla="*/ 480242 h 527034"/>
              <a:gd name="connsiteX13" fmla="*/ 491512 w 496842"/>
              <a:gd name="connsiteY13" fmla="*/ 460683 h 527034"/>
              <a:gd name="connsiteX14" fmla="*/ 496402 w 496842"/>
              <a:gd name="connsiteY14" fmla="*/ 441124 h 527034"/>
              <a:gd name="connsiteX15" fmla="*/ 484177 w 496842"/>
              <a:gd name="connsiteY15" fmla="*/ 406895 h 527034"/>
              <a:gd name="connsiteX16" fmla="*/ 445059 w 496842"/>
              <a:gd name="connsiteY16" fmla="*/ 367776 h 527034"/>
              <a:gd name="connsiteX17" fmla="*/ 408385 w 496842"/>
              <a:gd name="connsiteY17" fmla="*/ 340882 h 527034"/>
              <a:gd name="connsiteX18" fmla="*/ 376601 w 496842"/>
              <a:gd name="connsiteY18" fmla="*/ 331102 h 527034"/>
              <a:gd name="connsiteX19" fmla="*/ 359486 w 496842"/>
              <a:gd name="connsiteY19" fmla="*/ 333547 h 527034"/>
              <a:gd name="connsiteX20" fmla="*/ 332592 w 496842"/>
              <a:gd name="connsiteY20" fmla="*/ 350662 h 527034"/>
              <a:gd name="connsiteX21" fmla="*/ 325257 w 496842"/>
              <a:gd name="connsiteY21" fmla="*/ 365331 h 527034"/>
              <a:gd name="connsiteX22" fmla="*/ 305698 w 496842"/>
              <a:gd name="connsiteY22" fmla="*/ 384891 h 527034"/>
              <a:gd name="connsiteX23" fmla="*/ 269024 w 496842"/>
              <a:gd name="connsiteY23" fmla="*/ 387335 h 527034"/>
              <a:gd name="connsiteX24" fmla="*/ 195677 w 496842"/>
              <a:gd name="connsiteY24" fmla="*/ 338437 h 527034"/>
              <a:gd name="connsiteX25" fmla="*/ 154113 w 496842"/>
              <a:gd name="connsiteY25" fmla="*/ 282204 h 527034"/>
              <a:gd name="connsiteX26" fmla="*/ 139444 w 496842"/>
              <a:gd name="connsiteY26" fmla="*/ 260200 h 527034"/>
              <a:gd name="connsiteX27" fmla="*/ 124774 w 496842"/>
              <a:gd name="connsiteY27" fmla="*/ 218636 h 527034"/>
              <a:gd name="connsiteX28" fmla="*/ 132109 w 496842"/>
              <a:gd name="connsiteY28" fmla="*/ 189297 h 527034"/>
              <a:gd name="connsiteX29" fmla="*/ 156558 w 496842"/>
              <a:gd name="connsiteY29" fmla="*/ 164848 h 527034"/>
              <a:gd name="connsiteX30" fmla="*/ 176117 w 496842"/>
              <a:gd name="connsiteY30" fmla="*/ 150178 h 527034"/>
              <a:gd name="connsiteX31" fmla="*/ 193232 w 496842"/>
              <a:gd name="connsiteY31" fmla="*/ 137954 h 527034"/>
              <a:gd name="connsiteX32" fmla="*/ 190787 w 496842"/>
              <a:gd name="connsiteY32" fmla="*/ 93945 h 527034"/>
              <a:gd name="connsiteX33" fmla="*/ 168783 w 496842"/>
              <a:gd name="connsiteY33" fmla="*/ 47492 h 527034"/>
              <a:gd name="connsiteX34" fmla="*/ 136999 w 496842"/>
              <a:gd name="connsiteY34" fmla="*/ 3483 h 527034"/>
              <a:gd name="connsiteX35" fmla="*/ 70986 w 496842"/>
              <a:gd name="connsiteY35" fmla="*/ 13263 h 527034"/>
              <a:gd name="connsiteX0" fmla="*/ 70986 w 496842"/>
              <a:gd name="connsiteY0" fmla="*/ 13263 h 527034"/>
              <a:gd name="connsiteX1" fmla="*/ 31867 w 496842"/>
              <a:gd name="connsiteY1" fmla="*/ 54826 h 527034"/>
              <a:gd name="connsiteX2" fmla="*/ 9863 w 496842"/>
              <a:gd name="connsiteY2" fmla="*/ 93945 h 527034"/>
              <a:gd name="connsiteX3" fmla="*/ 83 w 496842"/>
              <a:gd name="connsiteY3" fmla="*/ 155068 h 527034"/>
              <a:gd name="connsiteX4" fmla="*/ 14753 w 496842"/>
              <a:gd name="connsiteY4" fmla="*/ 230861 h 527034"/>
              <a:gd name="connsiteX5" fmla="*/ 48981 w 496842"/>
              <a:gd name="connsiteY5" fmla="*/ 304208 h 527034"/>
              <a:gd name="connsiteX6" fmla="*/ 112549 w 496842"/>
              <a:gd name="connsiteY6" fmla="*/ 387335 h 527034"/>
              <a:gd name="connsiteX7" fmla="*/ 176117 w 496842"/>
              <a:gd name="connsiteY7" fmla="*/ 448458 h 527034"/>
              <a:gd name="connsiteX8" fmla="*/ 249465 w 496842"/>
              <a:gd name="connsiteY8" fmla="*/ 497357 h 527034"/>
              <a:gd name="connsiteX9" fmla="*/ 322813 w 496842"/>
              <a:gd name="connsiteY9" fmla="*/ 524251 h 527034"/>
              <a:gd name="connsiteX10" fmla="*/ 379046 w 496842"/>
              <a:gd name="connsiteY10" fmla="*/ 524251 h 527034"/>
              <a:gd name="connsiteX11" fmla="*/ 435279 w 496842"/>
              <a:gd name="connsiteY11" fmla="*/ 507136 h 527034"/>
              <a:gd name="connsiteX12" fmla="*/ 467063 w 496842"/>
              <a:gd name="connsiteY12" fmla="*/ 480242 h 527034"/>
              <a:gd name="connsiteX13" fmla="*/ 491512 w 496842"/>
              <a:gd name="connsiteY13" fmla="*/ 460683 h 527034"/>
              <a:gd name="connsiteX14" fmla="*/ 496402 w 496842"/>
              <a:gd name="connsiteY14" fmla="*/ 441124 h 527034"/>
              <a:gd name="connsiteX15" fmla="*/ 484177 w 496842"/>
              <a:gd name="connsiteY15" fmla="*/ 406895 h 527034"/>
              <a:gd name="connsiteX16" fmla="*/ 445059 w 496842"/>
              <a:gd name="connsiteY16" fmla="*/ 367776 h 527034"/>
              <a:gd name="connsiteX17" fmla="*/ 408385 w 496842"/>
              <a:gd name="connsiteY17" fmla="*/ 340882 h 527034"/>
              <a:gd name="connsiteX18" fmla="*/ 376601 w 496842"/>
              <a:gd name="connsiteY18" fmla="*/ 331102 h 527034"/>
              <a:gd name="connsiteX19" fmla="*/ 359486 w 496842"/>
              <a:gd name="connsiteY19" fmla="*/ 333547 h 527034"/>
              <a:gd name="connsiteX20" fmla="*/ 332592 w 496842"/>
              <a:gd name="connsiteY20" fmla="*/ 350662 h 527034"/>
              <a:gd name="connsiteX21" fmla="*/ 325257 w 496842"/>
              <a:gd name="connsiteY21" fmla="*/ 365331 h 527034"/>
              <a:gd name="connsiteX22" fmla="*/ 305698 w 496842"/>
              <a:gd name="connsiteY22" fmla="*/ 384891 h 527034"/>
              <a:gd name="connsiteX23" fmla="*/ 269024 w 496842"/>
              <a:gd name="connsiteY23" fmla="*/ 387335 h 527034"/>
              <a:gd name="connsiteX24" fmla="*/ 195677 w 496842"/>
              <a:gd name="connsiteY24" fmla="*/ 338437 h 527034"/>
              <a:gd name="connsiteX25" fmla="*/ 154113 w 496842"/>
              <a:gd name="connsiteY25" fmla="*/ 282204 h 527034"/>
              <a:gd name="connsiteX26" fmla="*/ 139444 w 496842"/>
              <a:gd name="connsiteY26" fmla="*/ 260200 h 527034"/>
              <a:gd name="connsiteX27" fmla="*/ 124774 w 496842"/>
              <a:gd name="connsiteY27" fmla="*/ 218636 h 527034"/>
              <a:gd name="connsiteX28" fmla="*/ 132109 w 496842"/>
              <a:gd name="connsiteY28" fmla="*/ 189297 h 527034"/>
              <a:gd name="connsiteX29" fmla="*/ 156558 w 496842"/>
              <a:gd name="connsiteY29" fmla="*/ 164848 h 527034"/>
              <a:gd name="connsiteX30" fmla="*/ 176117 w 496842"/>
              <a:gd name="connsiteY30" fmla="*/ 150178 h 527034"/>
              <a:gd name="connsiteX31" fmla="*/ 193232 w 496842"/>
              <a:gd name="connsiteY31" fmla="*/ 137954 h 527034"/>
              <a:gd name="connsiteX32" fmla="*/ 190787 w 496842"/>
              <a:gd name="connsiteY32" fmla="*/ 93945 h 527034"/>
              <a:gd name="connsiteX33" fmla="*/ 168783 w 496842"/>
              <a:gd name="connsiteY33" fmla="*/ 47492 h 527034"/>
              <a:gd name="connsiteX34" fmla="*/ 136999 w 496842"/>
              <a:gd name="connsiteY34" fmla="*/ 3483 h 527034"/>
              <a:gd name="connsiteX35" fmla="*/ 70986 w 496842"/>
              <a:gd name="connsiteY35" fmla="*/ 13263 h 527034"/>
              <a:gd name="connsiteX0" fmla="*/ 70986 w 496675"/>
              <a:gd name="connsiteY0" fmla="*/ 13263 h 527034"/>
              <a:gd name="connsiteX1" fmla="*/ 31867 w 496675"/>
              <a:gd name="connsiteY1" fmla="*/ 54826 h 527034"/>
              <a:gd name="connsiteX2" fmla="*/ 9863 w 496675"/>
              <a:gd name="connsiteY2" fmla="*/ 93945 h 527034"/>
              <a:gd name="connsiteX3" fmla="*/ 83 w 496675"/>
              <a:gd name="connsiteY3" fmla="*/ 155068 h 527034"/>
              <a:gd name="connsiteX4" fmla="*/ 14753 w 496675"/>
              <a:gd name="connsiteY4" fmla="*/ 230861 h 527034"/>
              <a:gd name="connsiteX5" fmla="*/ 48981 w 496675"/>
              <a:gd name="connsiteY5" fmla="*/ 304208 h 527034"/>
              <a:gd name="connsiteX6" fmla="*/ 112549 w 496675"/>
              <a:gd name="connsiteY6" fmla="*/ 387335 h 527034"/>
              <a:gd name="connsiteX7" fmla="*/ 176117 w 496675"/>
              <a:gd name="connsiteY7" fmla="*/ 448458 h 527034"/>
              <a:gd name="connsiteX8" fmla="*/ 249465 w 496675"/>
              <a:gd name="connsiteY8" fmla="*/ 497357 h 527034"/>
              <a:gd name="connsiteX9" fmla="*/ 322813 w 496675"/>
              <a:gd name="connsiteY9" fmla="*/ 524251 h 527034"/>
              <a:gd name="connsiteX10" fmla="*/ 379046 w 496675"/>
              <a:gd name="connsiteY10" fmla="*/ 524251 h 527034"/>
              <a:gd name="connsiteX11" fmla="*/ 435279 w 496675"/>
              <a:gd name="connsiteY11" fmla="*/ 507136 h 527034"/>
              <a:gd name="connsiteX12" fmla="*/ 467063 w 496675"/>
              <a:gd name="connsiteY12" fmla="*/ 480242 h 527034"/>
              <a:gd name="connsiteX13" fmla="*/ 491512 w 496675"/>
              <a:gd name="connsiteY13" fmla="*/ 460683 h 527034"/>
              <a:gd name="connsiteX14" fmla="*/ 496402 w 496675"/>
              <a:gd name="connsiteY14" fmla="*/ 441124 h 527034"/>
              <a:gd name="connsiteX15" fmla="*/ 484177 w 496675"/>
              <a:gd name="connsiteY15" fmla="*/ 406895 h 527034"/>
              <a:gd name="connsiteX16" fmla="*/ 445059 w 496675"/>
              <a:gd name="connsiteY16" fmla="*/ 367776 h 527034"/>
              <a:gd name="connsiteX17" fmla="*/ 408385 w 496675"/>
              <a:gd name="connsiteY17" fmla="*/ 340882 h 527034"/>
              <a:gd name="connsiteX18" fmla="*/ 376601 w 496675"/>
              <a:gd name="connsiteY18" fmla="*/ 331102 h 527034"/>
              <a:gd name="connsiteX19" fmla="*/ 359486 w 496675"/>
              <a:gd name="connsiteY19" fmla="*/ 333547 h 527034"/>
              <a:gd name="connsiteX20" fmla="*/ 332592 w 496675"/>
              <a:gd name="connsiteY20" fmla="*/ 350662 h 527034"/>
              <a:gd name="connsiteX21" fmla="*/ 325257 w 496675"/>
              <a:gd name="connsiteY21" fmla="*/ 365331 h 527034"/>
              <a:gd name="connsiteX22" fmla="*/ 305698 w 496675"/>
              <a:gd name="connsiteY22" fmla="*/ 384891 h 527034"/>
              <a:gd name="connsiteX23" fmla="*/ 269024 w 496675"/>
              <a:gd name="connsiteY23" fmla="*/ 387335 h 527034"/>
              <a:gd name="connsiteX24" fmla="*/ 195677 w 496675"/>
              <a:gd name="connsiteY24" fmla="*/ 338437 h 527034"/>
              <a:gd name="connsiteX25" fmla="*/ 154113 w 496675"/>
              <a:gd name="connsiteY25" fmla="*/ 282204 h 527034"/>
              <a:gd name="connsiteX26" fmla="*/ 139444 w 496675"/>
              <a:gd name="connsiteY26" fmla="*/ 260200 h 527034"/>
              <a:gd name="connsiteX27" fmla="*/ 124774 w 496675"/>
              <a:gd name="connsiteY27" fmla="*/ 218636 h 527034"/>
              <a:gd name="connsiteX28" fmla="*/ 132109 w 496675"/>
              <a:gd name="connsiteY28" fmla="*/ 189297 h 527034"/>
              <a:gd name="connsiteX29" fmla="*/ 156558 w 496675"/>
              <a:gd name="connsiteY29" fmla="*/ 164848 h 527034"/>
              <a:gd name="connsiteX30" fmla="*/ 176117 w 496675"/>
              <a:gd name="connsiteY30" fmla="*/ 150178 h 527034"/>
              <a:gd name="connsiteX31" fmla="*/ 193232 w 496675"/>
              <a:gd name="connsiteY31" fmla="*/ 137954 h 527034"/>
              <a:gd name="connsiteX32" fmla="*/ 190787 w 496675"/>
              <a:gd name="connsiteY32" fmla="*/ 93945 h 527034"/>
              <a:gd name="connsiteX33" fmla="*/ 168783 w 496675"/>
              <a:gd name="connsiteY33" fmla="*/ 47492 h 527034"/>
              <a:gd name="connsiteX34" fmla="*/ 136999 w 496675"/>
              <a:gd name="connsiteY34" fmla="*/ 3483 h 527034"/>
              <a:gd name="connsiteX35" fmla="*/ 70986 w 496675"/>
              <a:gd name="connsiteY35" fmla="*/ 13263 h 527034"/>
              <a:gd name="connsiteX0" fmla="*/ 70986 w 496675"/>
              <a:gd name="connsiteY0" fmla="*/ 13263 h 527034"/>
              <a:gd name="connsiteX1" fmla="*/ 31867 w 496675"/>
              <a:gd name="connsiteY1" fmla="*/ 54826 h 527034"/>
              <a:gd name="connsiteX2" fmla="*/ 9863 w 496675"/>
              <a:gd name="connsiteY2" fmla="*/ 93945 h 527034"/>
              <a:gd name="connsiteX3" fmla="*/ 83 w 496675"/>
              <a:gd name="connsiteY3" fmla="*/ 155068 h 527034"/>
              <a:gd name="connsiteX4" fmla="*/ 14753 w 496675"/>
              <a:gd name="connsiteY4" fmla="*/ 230861 h 527034"/>
              <a:gd name="connsiteX5" fmla="*/ 48981 w 496675"/>
              <a:gd name="connsiteY5" fmla="*/ 304208 h 527034"/>
              <a:gd name="connsiteX6" fmla="*/ 112549 w 496675"/>
              <a:gd name="connsiteY6" fmla="*/ 387335 h 527034"/>
              <a:gd name="connsiteX7" fmla="*/ 176117 w 496675"/>
              <a:gd name="connsiteY7" fmla="*/ 448458 h 527034"/>
              <a:gd name="connsiteX8" fmla="*/ 249465 w 496675"/>
              <a:gd name="connsiteY8" fmla="*/ 497357 h 527034"/>
              <a:gd name="connsiteX9" fmla="*/ 322813 w 496675"/>
              <a:gd name="connsiteY9" fmla="*/ 524251 h 527034"/>
              <a:gd name="connsiteX10" fmla="*/ 379046 w 496675"/>
              <a:gd name="connsiteY10" fmla="*/ 524251 h 527034"/>
              <a:gd name="connsiteX11" fmla="*/ 435279 w 496675"/>
              <a:gd name="connsiteY11" fmla="*/ 507136 h 527034"/>
              <a:gd name="connsiteX12" fmla="*/ 467063 w 496675"/>
              <a:gd name="connsiteY12" fmla="*/ 480242 h 527034"/>
              <a:gd name="connsiteX13" fmla="*/ 491512 w 496675"/>
              <a:gd name="connsiteY13" fmla="*/ 460683 h 527034"/>
              <a:gd name="connsiteX14" fmla="*/ 496402 w 496675"/>
              <a:gd name="connsiteY14" fmla="*/ 441124 h 527034"/>
              <a:gd name="connsiteX15" fmla="*/ 484177 w 496675"/>
              <a:gd name="connsiteY15" fmla="*/ 406895 h 527034"/>
              <a:gd name="connsiteX16" fmla="*/ 445059 w 496675"/>
              <a:gd name="connsiteY16" fmla="*/ 367776 h 527034"/>
              <a:gd name="connsiteX17" fmla="*/ 408385 w 496675"/>
              <a:gd name="connsiteY17" fmla="*/ 340882 h 527034"/>
              <a:gd name="connsiteX18" fmla="*/ 376601 w 496675"/>
              <a:gd name="connsiteY18" fmla="*/ 331102 h 527034"/>
              <a:gd name="connsiteX19" fmla="*/ 359486 w 496675"/>
              <a:gd name="connsiteY19" fmla="*/ 333547 h 527034"/>
              <a:gd name="connsiteX20" fmla="*/ 334468 w 496675"/>
              <a:gd name="connsiteY20" fmla="*/ 346910 h 527034"/>
              <a:gd name="connsiteX21" fmla="*/ 325257 w 496675"/>
              <a:gd name="connsiteY21" fmla="*/ 365331 h 527034"/>
              <a:gd name="connsiteX22" fmla="*/ 305698 w 496675"/>
              <a:gd name="connsiteY22" fmla="*/ 384891 h 527034"/>
              <a:gd name="connsiteX23" fmla="*/ 269024 w 496675"/>
              <a:gd name="connsiteY23" fmla="*/ 387335 h 527034"/>
              <a:gd name="connsiteX24" fmla="*/ 195677 w 496675"/>
              <a:gd name="connsiteY24" fmla="*/ 338437 h 527034"/>
              <a:gd name="connsiteX25" fmla="*/ 154113 w 496675"/>
              <a:gd name="connsiteY25" fmla="*/ 282204 h 527034"/>
              <a:gd name="connsiteX26" fmla="*/ 139444 w 496675"/>
              <a:gd name="connsiteY26" fmla="*/ 260200 h 527034"/>
              <a:gd name="connsiteX27" fmla="*/ 124774 w 496675"/>
              <a:gd name="connsiteY27" fmla="*/ 218636 h 527034"/>
              <a:gd name="connsiteX28" fmla="*/ 132109 w 496675"/>
              <a:gd name="connsiteY28" fmla="*/ 189297 h 527034"/>
              <a:gd name="connsiteX29" fmla="*/ 156558 w 496675"/>
              <a:gd name="connsiteY29" fmla="*/ 164848 h 527034"/>
              <a:gd name="connsiteX30" fmla="*/ 176117 w 496675"/>
              <a:gd name="connsiteY30" fmla="*/ 150178 h 527034"/>
              <a:gd name="connsiteX31" fmla="*/ 193232 w 496675"/>
              <a:gd name="connsiteY31" fmla="*/ 137954 h 527034"/>
              <a:gd name="connsiteX32" fmla="*/ 190787 w 496675"/>
              <a:gd name="connsiteY32" fmla="*/ 93945 h 527034"/>
              <a:gd name="connsiteX33" fmla="*/ 168783 w 496675"/>
              <a:gd name="connsiteY33" fmla="*/ 47492 h 527034"/>
              <a:gd name="connsiteX34" fmla="*/ 136999 w 496675"/>
              <a:gd name="connsiteY34" fmla="*/ 3483 h 527034"/>
              <a:gd name="connsiteX35" fmla="*/ 70986 w 496675"/>
              <a:gd name="connsiteY35" fmla="*/ 13263 h 527034"/>
              <a:gd name="connsiteX0" fmla="*/ 70986 w 496675"/>
              <a:gd name="connsiteY0" fmla="*/ 13263 h 527034"/>
              <a:gd name="connsiteX1" fmla="*/ 31867 w 496675"/>
              <a:gd name="connsiteY1" fmla="*/ 54826 h 527034"/>
              <a:gd name="connsiteX2" fmla="*/ 9863 w 496675"/>
              <a:gd name="connsiteY2" fmla="*/ 93945 h 527034"/>
              <a:gd name="connsiteX3" fmla="*/ 83 w 496675"/>
              <a:gd name="connsiteY3" fmla="*/ 155068 h 527034"/>
              <a:gd name="connsiteX4" fmla="*/ 14753 w 496675"/>
              <a:gd name="connsiteY4" fmla="*/ 230861 h 527034"/>
              <a:gd name="connsiteX5" fmla="*/ 48981 w 496675"/>
              <a:gd name="connsiteY5" fmla="*/ 304208 h 527034"/>
              <a:gd name="connsiteX6" fmla="*/ 112549 w 496675"/>
              <a:gd name="connsiteY6" fmla="*/ 387335 h 527034"/>
              <a:gd name="connsiteX7" fmla="*/ 176117 w 496675"/>
              <a:gd name="connsiteY7" fmla="*/ 448458 h 527034"/>
              <a:gd name="connsiteX8" fmla="*/ 249465 w 496675"/>
              <a:gd name="connsiteY8" fmla="*/ 497357 h 527034"/>
              <a:gd name="connsiteX9" fmla="*/ 322813 w 496675"/>
              <a:gd name="connsiteY9" fmla="*/ 524251 h 527034"/>
              <a:gd name="connsiteX10" fmla="*/ 379046 w 496675"/>
              <a:gd name="connsiteY10" fmla="*/ 524251 h 527034"/>
              <a:gd name="connsiteX11" fmla="*/ 435279 w 496675"/>
              <a:gd name="connsiteY11" fmla="*/ 507136 h 527034"/>
              <a:gd name="connsiteX12" fmla="*/ 467063 w 496675"/>
              <a:gd name="connsiteY12" fmla="*/ 480242 h 527034"/>
              <a:gd name="connsiteX13" fmla="*/ 491512 w 496675"/>
              <a:gd name="connsiteY13" fmla="*/ 460683 h 527034"/>
              <a:gd name="connsiteX14" fmla="*/ 496402 w 496675"/>
              <a:gd name="connsiteY14" fmla="*/ 441124 h 527034"/>
              <a:gd name="connsiteX15" fmla="*/ 484177 w 496675"/>
              <a:gd name="connsiteY15" fmla="*/ 406895 h 527034"/>
              <a:gd name="connsiteX16" fmla="*/ 445059 w 496675"/>
              <a:gd name="connsiteY16" fmla="*/ 367776 h 527034"/>
              <a:gd name="connsiteX17" fmla="*/ 408385 w 496675"/>
              <a:gd name="connsiteY17" fmla="*/ 340882 h 527034"/>
              <a:gd name="connsiteX18" fmla="*/ 376601 w 496675"/>
              <a:gd name="connsiteY18" fmla="*/ 331102 h 527034"/>
              <a:gd name="connsiteX19" fmla="*/ 359486 w 496675"/>
              <a:gd name="connsiteY19" fmla="*/ 333547 h 527034"/>
              <a:gd name="connsiteX20" fmla="*/ 334468 w 496675"/>
              <a:gd name="connsiteY20" fmla="*/ 346910 h 527034"/>
              <a:gd name="connsiteX21" fmla="*/ 325257 w 496675"/>
              <a:gd name="connsiteY21" fmla="*/ 365331 h 527034"/>
              <a:gd name="connsiteX22" fmla="*/ 305698 w 496675"/>
              <a:gd name="connsiteY22" fmla="*/ 384891 h 527034"/>
              <a:gd name="connsiteX23" fmla="*/ 269024 w 496675"/>
              <a:gd name="connsiteY23" fmla="*/ 387335 h 527034"/>
              <a:gd name="connsiteX24" fmla="*/ 195677 w 496675"/>
              <a:gd name="connsiteY24" fmla="*/ 338437 h 527034"/>
              <a:gd name="connsiteX25" fmla="*/ 154113 w 496675"/>
              <a:gd name="connsiteY25" fmla="*/ 282204 h 527034"/>
              <a:gd name="connsiteX26" fmla="*/ 139444 w 496675"/>
              <a:gd name="connsiteY26" fmla="*/ 260200 h 527034"/>
              <a:gd name="connsiteX27" fmla="*/ 124774 w 496675"/>
              <a:gd name="connsiteY27" fmla="*/ 218636 h 527034"/>
              <a:gd name="connsiteX28" fmla="*/ 132109 w 496675"/>
              <a:gd name="connsiteY28" fmla="*/ 189297 h 527034"/>
              <a:gd name="connsiteX29" fmla="*/ 156558 w 496675"/>
              <a:gd name="connsiteY29" fmla="*/ 164848 h 527034"/>
              <a:gd name="connsiteX30" fmla="*/ 176117 w 496675"/>
              <a:gd name="connsiteY30" fmla="*/ 150178 h 527034"/>
              <a:gd name="connsiteX31" fmla="*/ 193232 w 496675"/>
              <a:gd name="connsiteY31" fmla="*/ 137954 h 527034"/>
              <a:gd name="connsiteX32" fmla="*/ 190787 w 496675"/>
              <a:gd name="connsiteY32" fmla="*/ 93945 h 527034"/>
              <a:gd name="connsiteX33" fmla="*/ 168783 w 496675"/>
              <a:gd name="connsiteY33" fmla="*/ 47492 h 527034"/>
              <a:gd name="connsiteX34" fmla="*/ 136999 w 496675"/>
              <a:gd name="connsiteY34" fmla="*/ 3483 h 527034"/>
              <a:gd name="connsiteX35" fmla="*/ 70986 w 496675"/>
              <a:gd name="connsiteY35" fmla="*/ 13263 h 527034"/>
              <a:gd name="connsiteX0" fmla="*/ 70986 w 496675"/>
              <a:gd name="connsiteY0" fmla="*/ 13263 h 527034"/>
              <a:gd name="connsiteX1" fmla="*/ 31867 w 496675"/>
              <a:gd name="connsiteY1" fmla="*/ 54826 h 527034"/>
              <a:gd name="connsiteX2" fmla="*/ 9863 w 496675"/>
              <a:gd name="connsiteY2" fmla="*/ 93945 h 527034"/>
              <a:gd name="connsiteX3" fmla="*/ 83 w 496675"/>
              <a:gd name="connsiteY3" fmla="*/ 155068 h 527034"/>
              <a:gd name="connsiteX4" fmla="*/ 14753 w 496675"/>
              <a:gd name="connsiteY4" fmla="*/ 230861 h 527034"/>
              <a:gd name="connsiteX5" fmla="*/ 48981 w 496675"/>
              <a:gd name="connsiteY5" fmla="*/ 304208 h 527034"/>
              <a:gd name="connsiteX6" fmla="*/ 112549 w 496675"/>
              <a:gd name="connsiteY6" fmla="*/ 387335 h 527034"/>
              <a:gd name="connsiteX7" fmla="*/ 176117 w 496675"/>
              <a:gd name="connsiteY7" fmla="*/ 448458 h 527034"/>
              <a:gd name="connsiteX8" fmla="*/ 249465 w 496675"/>
              <a:gd name="connsiteY8" fmla="*/ 497357 h 527034"/>
              <a:gd name="connsiteX9" fmla="*/ 322813 w 496675"/>
              <a:gd name="connsiteY9" fmla="*/ 524251 h 527034"/>
              <a:gd name="connsiteX10" fmla="*/ 379046 w 496675"/>
              <a:gd name="connsiteY10" fmla="*/ 524251 h 527034"/>
              <a:gd name="connsiteX11" fmla="*/ 435279 w 496675"/>
              <a:gd name="connsiteY11" fmla="*/ 507136 h 527034"/>
              <a:gd name="connsiteX12" fmla="*/ 467063 w 496675"/>
              <a:gd name="connsiteY12" fmla="*/ 480242 h 527034"/>
              <a:gd name="connsiteX13" fmla="*/ 491512 w 496675"/>
              <a:gd name="connsiteY13" fmla="*/ 460683 h 527034"/>
              <a:gd name="connsiteX14" fmla="*/ 496402 w 496675"/>
              <a:gd name="connsiteY14" fmla="*/ 441124 h 527034"/>
              <a:gd name="connsiteX15" fmla="*/ 484177 w 496675"/>
              <a:gd name="connsiteY15" fmla="*/ 406895 h 527034"/>
              <a:gd name="connsiteX16" fmla="*/ 445059 w 496675"/>
              <a:gd name="connsiteY16" fmla="*/ 367776 h 527034"/>
              <a:gd name="connsiteX17" fmla="*/ 408385 w 496675"/>
              <a:gd name="connsiteY17" fmla="*/ 340882 h 527034"/>
              <a:gd name="connsiteX18" fmla="*/ 376601 w 496675"/>
              <a:gd name="connsiteY18" fmla="*/ 331102 h 527034"/>
              <a:gd name="connsiteX19" fmla="*/ 359486 w 496675"/>
              <a:gd name="connsiteY19" fmla="*/ 333547 h 527034"/>
              <a:gd name="connsiteX20" fmla="*/ 334468 w 496675"/>
              <a:gd name="connsiteY20" fmla="*/ 346910 h 527034"/>
              <a:gd name="connsiteX21" fmla="*/ 325257 w 496675"/>
              <a:gd name="connsiteY21" fmla="*/ 365331 h 527034"/>
              <a:gd name="connsiteX22" fmla="*/ 305698 w 496675"/>
              <a:gd name="connsiteY22" fmla="*/ 384891 h 527034"/>
              <a:gd name="connsiteX23" fmla="*/ 269024 w 496675"/>
              <a:gd name="connsiteY23" fmla="*/ 387335 h 527034"/>
              <a:gd name="connsiteX24" fmla="*/ 195677 w 496675"/>
              <a:gd name="connsiteY24" fmla="*/ 338437 h 527034"/>
              <a:gd name="connsiteX25" fmla="*/ 152237 w 496675"/>
              <a:gd name="connsiteY25" fmla="*/ 282204 h 527034"/>
              <a:gd name="connsiteX26" fmla="*/ 139444 w 496675"/>
              <a:gd name="connsiteY26" fmla="*/ 260200 h 527034"/>
              <a:gd name="connsiteX27" fmla="*/ 124774 w 496675"/>
              <a:gd name="connsiteY27" fmla="*/ 218636 h 527034"/>
              <a:gd name="connsiteX28" fmla="*/ 132109 w 496675"/>
              <a:gd name="connsiteY28" fmla="*/ 189297 h 527034"/>
              <a:gd name="connsiteX29" fmla="*/ 156558 w 496675"/>
              <a:gd name="connsiteY29" fmla="*/ 164848 h 527034"/>
              <a:gd name="connsiteX30" fmla="*/ 176117 w 496675"/>
              <a:gd name="connsiteY30" fmla="*/ 150178 h 527034"/>
              <a:gd name="connsiteX31" fmla="*/ 193232 w 496675"/>
              <a:gd name="connsiteY31" fmla="*/ 137954 h 527034"/>
              <a:gd name="connsiteX32" fmla="*/ 190787 w 496675"/>
              <a:gd name="connsiteY32" fmla="*/ 93945 h 527034"/>
              <a:gd name="connsiteX33" fmla="*/ 168783 w 496675"/>
              <a:gd name="connsiteY33" fmla="*/ 47492 h 527034"/>
              <a:gd name="connsiteX34" fmla="*/ 136999 w 496675"/>
              <a:gd name="connsiteY34" fmla="*/ 3483 h 527034"/>
              <a:gd name="connsiteX35" fmla="*/ 70986 w 496675"/>
              <a:gd name="connsiteY35" fmla="*/ 13263 h 527034"/>
              <a:gd name="connsiteX0" fmla="*/ 70986 w 496675"/>
              <a:gd name="connsiteY0" fmla="*/ 12722 h 526493"/>
              <a:gd name="connsiteX1" fmla="*/ 31867 w 496675"/>
              <a:gd name="connsiteY1" fmla="*/ 54285 h 526493"/>
              <a:gd name="connsiteX2" fmla="*/ 9863 w 496675"/>
              <a:gd name="connsiteY2" fmla="*/ 93404 h 526493"/>
              <a:gd name="connsiteX3" fmla="*/ 83 w 496675"/>
              <a:gd name="connsiteY3" fmla="*/ 154527 h 526493"/>
              <a:gd name="connsiteX4" fmla="*/ 14753 w 496675"/>
              <a:gd name="connsiteY4" fmla="*/ 230320 h 526493"/>
              <a:gd name="connsiteX5" fmla="*/ 48981 w 496675"/>
              <a:gd name="connsiteY5" fmla="*/ 303667 h 526493"/>
              <a:gd name="connsiteX6" fmla="*/ 112549 w 496675"/>
              <a:gd name="connsiteY6" fmla="*/ 386794 h 526493"/>
              <a:gd name="connsiteX7" fmla="*/ 176117 w 496675"/>
              <a:gd name="connsiteY7" fmla="*/ 447917 h 526493"/>
              <a:gd name="connsiteX8" fmla="*/ 249465 w 496675"/>
              <a:gd name="connsiteY8" fmla="*/ 496816 h 526493"/>
              <a:gd name="connsiteX9" fmla="*/ 322813 w 496675"/>
              <a:gd name="connsiteY9" fmla="*/ 523710 h 526493"/>
              <a:gd name="connsiteX10" fmla="*/ 379046 w 496675"/>
              <a:gd name="connsiteY10" fmla="*/ 523710 h 526493"/>
              <a:gd name="connsiteX11" fmla="*/ 435279 w 496675"/>
              <a:gd name="connsiteY11" fmla="*/ 506595 h 526493"/>
              <a:gd name="connsiteX12" fmla="*/ 467063 w 496675"/>
              <a:gd name="connsiteY12" fmla="*/ 479701 h 526493"/>
              <a:gd name="connsiteX13" fmla="*/ 491512 w 496675"/>
              <a:gd name="connsiteY13" fmla="*/ 460142 h 526493"/>
              <a:gd name="connsiteX14" fmla="*/ 496402 w 496675"/>
              <a:gd name="connsiteY14" fmla="*/ 440583 h 526493"/>
              <a:gd name="connsiteX15" fmla="*/ 484177 w 496675"/>
              <a:gd name="connsiteY15" fmla="*/ 406354 h 526493"/>
              <a:gd name="connsiteX16" fmla="*/ 445059 w 496675"/>
              <a:gd name="connsiteY16" fmla="*/ 367235 h 526493"/>
              <a:gd name="connsiteX17" fmla="*/ 408385 w 496675"/>
              <a:gd name="connsiteY17" fmla="*/ 340341 h 526493"/>
              <a:gd name="connsiteX18" fmla="*/ 376601 w 496675"/>
              <a:gd name="connsiteY18" fmla="*/ 330561 h 526493"/>
              <a:gd name="connsiteX19" fmla="*/ 359486 w 496675"/>
              <a:gd name="connsiteY19" fmla="*/ 333006 h 526493"/>
              <a:gd name="connsiteX20" fmla="*/ 334468 w 496675"/>
              <a:gd name="connsiteY20" fmla="*/ 346369 h 526493"/>
              <a:gd name="connsiteX21" fmla="*/ 325257 w 496675"/>
              <a:gd name="connsiteY21" fmla="*/ 364790 h 526493"/>
              <a:gd name="connsiteX22" fmla="*/ 305698 w 496675"/>
              <a:gd name="connsiteY22" fmla="*/ 384350 h 526493"/>
              <a:gd name="connsiteX23" fmla="*/ 269024 w 496675"/>
              <a:gd name="connsiteY23" fmla="*/ 386794 h 526493"/>
              <a:gd name="connsiteX24" fmla="*/ 195677 w 496675"/>
              <a:gd name="connsiteY24" fmla="*/ 337896 h 526493"/>
              <a:gd name="connsiteX25" fmla="*/ 152237 w 496675"/>
              <a:gd name="connsiteY25" fmla="*/ 281663 h 526493"/>
              <a:gd name="connsiteX26" fmla="*/ 139444 w 496675"/>
              <a:gd name="connsiteY26" fmla="*/ 259659 h 526493"/>
              <a:gd name="connsiteX27" fmla="*/ 124774 w 496675"/>
              <a:gd name="connsiteY27" fmla="*/ 218095 h 526493"/>
              <a:gd name="connsiteX28" fmla="*/ 132109 w 496675"/>
              <a:gd name="connsiteY28" fmla="*/ 188756 h 526493"/>
              <a:gd name="connsiteX29" fmla="*/ 156558 w 496675"/>
              <a:gd name="connsiteY29" fmla="*/ 164307 h 526493"/>
              <a:gd name="connsiteX30" fmla="*/ 176117 w 496675"/>
              <a:gd name="connsiteY30" fmla="*/ 149637 h 526493"/>
              <a:gd name="connsiteX31" fmla="*/ 193232 w 496675"/>
              <a:gd name="connsiteY31" fmla="*/ 137413 h 526493"/>
              <a:gd name="connsiteX32" fmla="*/ 190787 w 496675"/>
              <a:gd name="connsiteY32" fmla="*/ 93404 h 526493"/>
              <a:gd name="connsiteX33" fmla="*/ 168783 w 496675"/>
              <a:gd name="connsiteY33" fmla="*/ 46951 h 526493"/>
              <a:gd name="connsiteX34" fmla="*/ 136999 w 496675"/>
              <a:gd name="connsiteY34" fmla="*/ 2942 h 526493"/>
              <a:gd name="connsiteX35" fmla="*/ 70986 w 496675"/>
              <a:gd name="connsiteY35" fmla="*/ 12722 h 526493"/>
              <a:gd name="connsiteX0" fmla="*/ 70986 w 496675"/>
              <a:gd name="connsiteY0" fmla="*/ 12722 h 526493"/>
              <a:gd name="connsiteX1" fmla="*/ 31867 w 496675"/>
              <a:gd name="connsiteY1" fmla="*/ 54285 h 526493"/>
              <a:gd name="connsiteX2" fmla="*/ 9863 w 496675"/>
              <a:gd name="connsiteY2" fmla="*/ 93404 h 526493"/>
              <a:gd name="connsiteX3" fmla="*/ 83 w 496675"/>
              <a:gd name="connsiteY3" fmla="*/ 154527 h 526493"/>
              <a:gd name="connsiteX4" fmla="*/ 14753 w 496675"/>
              <a:gd name="connsiteY4" fmla="*/ 230320 h 526493"/>
              <a:gd name="connsiteX5" fmla="*/ 48981 w 496675"/>
              <a:gd name="connsiteY5" fmla="*/ 303667 h 526493"/>
              <a:gd name="connsiteX6" fmla="*/ 112549 w 496675"/>
              <a:gd name="connsiteY6" fmla="*/ 386794 h 526493"/>
              <a:gd name="connsiteX7" fmla="*/ 176117 w 496675"/>
              <a:gd name="connsiteY7" fmla="*/ 447917 h 526493"/>
              <a:gd name="connsiteX8" fmla="*/ 249465 w 496675"/>
              <a:gd name="connsiteY8" fmla="*/ 496816 h 526493"/>
              <a:gd name="connsiteX9" fmla="*/ 322813 w 496675"/>
              <a:gd name="connsiteY9" fmla="*/ 523710 h 526493"/>
              <a:gd name="connsiteX10" fmla="*/ 379046 w 496675"/>
              <a:gd name="connsiteY10" fmla="*/ 523710 h 526493"/>
              <a:gd name="connsiteX11" fmla="*/ 435279 w 496675"/>
              <a:gd name="connsiteY11" fmla="*/ 506595 h 526493"/>
              <a:gd name="connsiteX12" fmla="*/ 467063 w 496675"/>
              <a:gd name="connsiteY12" fmla="*/ 479701 h 526493"/>
              <a:gd name="connsiteX13" fmla="*/ 491512 w 496675"/>
              <a:gd name="connsiteY13" fmla="*/ 460142 h 526493"/>
              <a:gd name="connsiteX14" fmla="*/ 496402 w 496675"/>
              <a:gd name="connsiteY14" fmla="*/ 440583 h 526493"/>
              <a:gd name="connsiteX15" fmla="*/ 484177 w 496675"/>
              <a:gd name="connsiteY15" fmla="*/ 406354 h 526493"/>
              <a:gd name="connsiteX16" fmla="*/ 445059 w 496675"/>
              <a:gd name="connsiteY16" fmla="*/ 367235 h 526493"/>
              <a:gd name="connsiteX17" fmla="*/ 408385 w 496675"/>
              <a:gd name="connsiteY17" fmla="*/ 340341 h 526493"/>
              <a:gd name="connsiteX18" fmla="*/ 376601 w 496675"/>
              <a:gd name="connsiteY18" fmla="*/ 330561 h 526493"/>
              <a:gd name="connsiteX19" fmla="*/ 359486 w 496675"/>
              <a:gd name="connsiteY19" fmla="*/ 333006 h 526493"/>
              <a:gd name="connsiteX20" fmla="*/ 334468 w 496675"/>
              <a:gd name="connsiteY20" fmla="*/ 346369 h 526493"/>
              <a:gd name="connsiteX21" fmla="*/ 325257 w 496675"/>
              <a:gd name="connsiteY21" fmla="*/ 364790 h 526493"/>
              <a:gd name="connsiteX22" fmla="*/ 305698 w 496675"/>
              <a:gd name="connsiteY22" fmla="*/ 384350 h 526493"/>
              <a:gd name="connsiteX23" fmla="*/ 269024 w 496675"/>
              <a:gd name="connsiteY23" fmla="*/ 386794 h 526493"/>
              <a:gd name="connsiteX24" fmla="*/ 195677 w 496675"/>
              <a:gd name="connsiteY24" fmla="*/ 337896 h 526493"/>
              <a:gd name="connsiteX25" fmla="*/ 152237 w 496675"/>
              <a:gd name="connsiteY25" fmla="*/ 281663 h 526493"/>
              <a:gd name="connsiteX26" fmla="*/ 139444 w 496675"/>
              <a:gd name="connsiteY26" fmla="*/ 259659 h 526493"/>
              <a:gd name="connsiteX27" fmla="*/ 124774 w 496675"/>
              <a:gd name="connsiteY27" fmla="*/ 218095 h 526493"/>
              <a:gd name="connsiteX28" fmla="*/ 132109 w 496675"/>
              <a:gd name="connsiteY28" fmla="*/ 188756 h 526493"/>
              <a:gd name="connsiteX29" fmla="*/ 156558 w 496675"/>
              <a:gd name="connsiteY29" fmla="*/ 164307 h 526493"/>
              <a:gd name="connsiteX30" fmla="*/ 176117 w 496675"/>
              <a:gd name="connsiteY30" fmla="*/ 149637 h 526493"/>
              <a:gd name="connsiteX31" fmla="*/ 193232 w 496675"/>
              <a:gd name="connsiteY31" fmla="*/ 137413 h 526493"/>
              <a:gd name="connsiteX32" fmla="*/ 190787 w 496675"/>
              <a:gd name="connsiteY32" fmla="*/ 93404 h 526493"/>
              <a:gd name="connsiteX33" fmla="*/ 168783 w 496675"/>
              <a:gd name="connsiteY33" fmla="*/ 46951 h 526493"/>
              <a:gd name="connsiteX34" fmla="*/ 136999 w 496675"/>
              <a:gd name="connsiteY34" fmla="*/ 2942 h 526493"/>
              <a:gd name="connsiteX35" fmla="*/ 70986 w 496675"/>
              <a:gd name="connsiteY35" fmla="*/ 12722 h 526493"/>
              <a:gd name="connsiteX0" fmla="*/ 70986 w 496675"/>
              <a:gd name="connsiteY0" fmla="*/ 12722 h 526493"/>
              <a:gd name="connsiteX1" fmla="*/ 31867 w 496675"/>
              <a:gd name="connsiteY1" fmla="*/ 54285 h 526493"/>
              <a:gd name="connsiteX2" fmla="*/ 9863 w 496675"/>
              <a:gd name="connsiteY2" fmla="*/ 93404 h 526493"/>
              <a:gd name="connsiteX3" fmla="*/ 83 w 496675"/>
              <a:gd name="connsiteY3" fmla="*/ 154527 h 526493"/>
              <a:gd name="connsiteX4" fmla="*/ 14753 w 496675"/>
              <a:gd name="connsiteY4" fmla="*/ 230320 h 526493"/>
              <a:gd name="connsiteX5" fmla="*/ 48981 w 496675"/>
              <a:gd name="connsiteY5" fmla="*/ 303667 h 526493"/>
              <a:gd name="connsiteX6" fmla="*/ 112549 w 496675"/>
              <a:gd name="connsiteY6" fmla="*/ 386794 h 526493"/>
              <a:gd name="connsiteX7" fmla="*/ 176117 w 496675"/>
              <a:gd name="connsiteY7" fmla="*/ 447917 h 526493"/>
              <a:gd name="connsiteX8" fmla="*/ 249465 w 496675"/>
              <a:gd name="connsiteY8" fmla="*/ 496816 h 526493"/>
              <a:gd name="connsiteX9" fmla="*/ 322813 w 496675"/>
              <a:gd name="connsiteY9" fmla="*/ 523710 h 526493"/>
              <a:gd name="connsiteX10" fmla="*/ 379046 w 496675"/>
              <a:gd name="connsiteY10" fmla="*/ 523710 h 526493"/>
              <a:gd name="connsiteX11" fmla="*/ 435279 w 496675"/>
              <a:gd name="connsiteY11" fmla="*/ 506595 h 526493"/>
              <a:gd name="connsiteX12" fmla="*/ 467063 w 496675"/>
              <a:gd name="connsiteY12" fmla="*/ 479701 h 526493"/>
              <a:gd name="connsiteX13" fmla="*/ 491512 w 496675"/>
              <a:gd name="connsiteY13" fmla="*/ 460142 h 526493"/>
              <a:gd name="connsiteX14" fmla="*/ 496402 w 496675"/>
              <a:gd name="connsiteY14" fmla="*/ 440583 h 526493"/>
              <a:gd name="connsiteX15" fmla="*/ 484177 w 496675"/>
              <a:gd name="connsiteY15" fmla="*/ 406354 h 526493"/>
              <a:gd name="connsiteX16" fmla="*/ 445059 w 496675"/>
              <a:gd name="connsiteY16" fmla="*/ 367235 h 526493"/>
              <a:gd name="connsiteX17" fmla="*/ 408385 w 496675"/>
              <a:gd name="connsiteY17" fmla="*/ 340341 h 526493"/>
              <a:gd name="connsiteX18" fmla="*/ 376601 w 496675"/>
              <a:gd name="connsiteY18" fmla="*/ 330561 h 526493"/>
              <a:gd name="connsiteX19" fmla="*/ 359486 w 496675"/>
              <a:gd name="connsiteY19" fmla="*/ 333006 h 526493"/>
              <a:gd name="connsiteX20" fmla="*/ 334468 w 496675"/>
              <a:gd name="connsiteY20" fmla="*/ 346369 h 526493"/>
              <a:gd name="connsiteX21" fmla="*/ 325257 w 496675"/>
              <a:gd name="connsiteY21" fmla="*/ 364790 h 526493"/>
              <a:gd name="connsiteX22" fmla="*/ 305698 w 496675"/>
              <a:gd name="connsiteY22" fmla="*/ 384350 h 526493"/>
              <a:gd name="connsiteX23" fmla="*/ 269024 w 496675"/>
              <a:gd name="connsiteY23" fmla="*/ 386794 h 526493"/>
              <a:gd name="connsiteX24" fmla="*/ 195677 w 496675"/>
              <a:gd name="connsiteY24" fmla="*/ 337896 h 526493"/>
              <a:gd name="connsiteX25" fmla="*/ 152237 w 496675"/>
              <a:gd name="connsiteY25" fmla="*/ 281663 h 526493"/>
              <a:gd name="connsiteX26" fmla="*/ 139444 w 496675"/>
              <a:gd name="connsiteY26" fmla="*/ 259659 h 526493"/>
              <a:gd name="connsiteX27" fmla="*/ 124774 w 496675"/>
              <a:gd name="connsiteY27" fmla="*/ 218095 h 526493"/>
              <a:gd name="connsiteX28" fmla="*/ 132109 w 496675"/>
              <a:gd name="connsiteY28" fmla="*/ 188756 h 526493"/>
              <a:gd name="connsiteX29" fmla="*/ 156558 w 496675"/>
              <a:gd name="connsiteY29" fmla="*/ 164307 h 526493"/>
              <a:gd name="connsiteX30" fmla="*/ 176117 w 496675"/>
              <a:gd name="connsiteY30" fmla="*/ 149637 h 526493"/>
              <a:gd name="connsiteX31" fmla="*/ 193232 w 496675"/>
              <a:gd name="connsiteY31" fmla="*/ 137413 h 526493"/>
              <a:gd name="connsiteX32" fmla="*/ 190787 w 496675"/>
              <a:gd name="connsiteY32" fmla="*/ 93404 h 526493"/>
              <a:gd name="connsiteX33" fmla="*/ 168783 w 496675"/>
              <a:gd name="connsiteY33" fmla="*/ 46951 h 526493"/>
              <a:gd name="connsiteX34" fmla="*/ 136999 w 496675"/>
              <a:gd name="connsiteY34" fmla="*/ 2942 h 526493"/>
              <a:gd name="connsiteX35" fmla="*/ 70986 w 496675"/>
              <a:gd name="connsiteY35" fmla="*/ 12722 h 526493"/>
              <a:gd name="connsiteX0" fmla="*/ 70986 w 496675"/>
              <a:gd name="connsiteY0" fmla="*/ 12722 h 526493"/>
              <a:gd name="connsiteX1" fmla="*/ 31867 w 496675"/>
              <a:gd name="connsiteY1" fmla="*/ 54285 h 526493"/>
              <a:gd name="connsiteX2" fmla="*/ 9863 w 496675"/>
              <a:gd name="connsiteY2" fmla="*/ 93404 h 526493"/>
              <a:gd name="connsiteX3" fmla="*/ 83 w 496675"/>
              <a:gd name="connsiteY3" fmla="*/ 154527 h 526493"/>
              <a:gd name="connsiteX4" fmla="*/ 14753 w 496675"/>
              <a:gd name="connsiteY4" fmla="*/ 230320 h 526493"/>
              <a:gd name="connsiteX5" fmla="*/ 48981 w 496675"/>
              <a:gd name="connsiteY5" fmla="*/ 303667 h 526493"/>
              <a:gd name="connsiteX6" fmla="*/ 112549 w 496675"/>
              <a:gd name="connsiteY6" fmla="*/ 386794 h 526493"/>
              <a:gd name="connsiteX7" fmla="*/ 176117 w 496675"/>
              <a:gd name="connsiteY7" fmla="*/ 447917 h 526493"/>
              <a:gd name="connsiteX8" fmla="*/ 249465 w 496675"/>
              <a:gd name="connsiteY8" fmla="*/ 496816 h 526493"/>
              <a:gd name="connsiteX9" fmla="*/ 322813 w 496675"/>
              <a:gd name="connsiteY9" fmla="*/ 523710 h 526493"/>
              <a:gd name="connsiteX10" fmla="*/ 379046 w 496675"/>
              <a:gd name="connsiteY10" fmla="*/ 523710 h 526493"/>
              <a:gd name="connsiteX11" fmla="*/ 435279 w 496675"/>
              <a:gd name="connsiteY11" fmla="*/ 506595 h 526493"/>
              <a:gd name="connsiteX12" fmla="*/ 467063 w 496675"/>
              <a:gd name="connsiteY12" fmla="*/ 479701 h 526493"/>
              <a:gd name="connsiteX13" fmla="*/ 491512 w 496675"/>
              <a:gd name="connsiteY13" fmla="*/ 460142 h 526493"/>
              <a:gd name="connsiteX14" fmla="*/ 496402 w 496675"/>
              <a:gd name="connsiteY14" fmla="*/ 440583 h 526493"/>
              <a:gd name="connsiteX15" fmla="*/ 484177 w 496675"/>
              <a:gd name="connsiteY15" fmla="*/ 406354 h 526493"/>
              <a:gd name="connsiteX16" fmla="*/ 445059 w 496675"/>
              <a:gd name="connsiteY16" fmla="*/ 367235 h 526493"/>
              <a:gd name="connsiteX17" fmla="*/ 408385 w 496675"/>
              <a:gd name="connsiteY17" fmla="*/ 340341 h 526493"/>
              <a:gd name="connsiteX18" fmla="*/ 376601 w 496675"/>
              <a:gd name="connsiteY18" fmla="*/ 330561 h 526493"/>
              <a:gd name="connsiteX19" fmla="*/ 359486 w 496675"/>
              <a:gd name="connsiteY19" fmla="*/ 333006 h 526493"/>
              <a:gd name="connsiteX20" fmla="*/ 337017 w 496675"/>
              <a:gd name="connsiteY20" fmla="*/ 348918 h 526493"/>
              <a:gd name="connsiteX21" fmla="*/ 325257 w 496675"/>
              <a:gd name="connsiteY21" fmla="*/ 364790 h 526493"/>
              <a:gd name="connsiteX22" fmla="*/ 305698 w 496675"/>
              <a:gd name="connsiteY22" fmla="*/ 384350 h 526493"/>
              <a:gd name="connsiteX23" fmla="*/ 269024 w 496675"/>
              <a:gd name="connsiteY23" fmla="*/ 386794 h 526493"/>
              <a:gd name="connsiteX24" fmla="*/ 195677 w 496675"/>
              <a:gd name="connsiteY24" fmla="*/ 337896 h 526493"/>
              <a:gd name="connsiteX25" fmla="*/ 152237 w 496675"/>
              <a:gd name="connsiteY25" fmla="*/ 281663 h 526493"/>
              <a:gd name="connsiteX26" fmla="*/ 139444 w 496675"/>
              <a:gd name="connsiteY26" fmla="*/ 259659 h 526493"/>
              <a:gd name="connsiteX27" fmla="*/ 124774 w 496675"/>
              <a:gd name="connsiteY27" fmla="*/ 218095 h 526493"/>
              <a:gd name="connsiteX28" fmla="*/ 132109 w 496675"/>
              <a:gd name="connsiteY28" fmla="*/ 188756 h 526493"/>
              <a:gd name="connsiteX29" fmla="*/ 156558 w 496675"/>
              <a:gd name="connsiteY29" fmla="*/ 164307 h 526493"/>
              <a:gd name="connsiteX30" fmla="*/ 176117 w 496675"/>
              <a:gd name="connsiteY30" fmla="*/ 149637 h 526493"/>
              <a:gd name="connsiteX31" fmla="*/ 193232 w 496675"/>
              <a:gd name="connsiteY31" fmla="*/ 137413 h 526493"/>
              <a:gd name="connsiteX32" fmla="*/ 190787 w 496675"/>
              <a:gd name="connsiteY32" fmla="*/ 93404 h 526493"/>
              <a:gd name="connsiteX33" fmla="*/ 168783 w 496675"/>
              <a:gd name="connsiteY33" fmla="*/ 46951 h 526493"/>
              <a:gd name="connsiteX34" fmla="*/ 136999 w 496675"/>
              <a:gd name="connsiteY34" fmla="*/ 2942 h 526493"/>
              <a:gd name="connsiteX35" fmla="*/ 70986 w 496675"/>
              <a:gd name="connsiteY35" fmla="*/ 12722 h 526493"/>
              <a:gd name="connsiteX0" fmla="*/ 70986 w 496675"/>
              <a:gd name="connsiteY0" fmla="*/ 12722 h 526493"/>
              <a:gd name="connsiteX1" fmla="*/ 31867 w 496675"/>
              <a:gd name="connsiteY1" fmla="*/ 54285 h 526493"/>
              <a:gd name="connsiteX2" fmla="*/ 9863 w 496675"/>
              <a:gd name="connsiteY2" fmla="*/ 93404 h 526493"/>
              <a:gd name="connsiteX3" fmla="*/ 83 w 496675"/>
              <a:gd name="connsiteY3" fmla="*/ 154527 h 526493"/>
              <a:gd name="connsiteX4" fmla="*/ 14753 w 496675"/>
              <a:gd name="connsiteY4" fmla="*/ 230320 h 526493"/>
              <a:gd name="connsiteX5" fmla="*/ 48981 w 496675"/>
              <a:gd name="connsiteY5" fmla="*/ 303667 h 526493"/>
              <a:gd name="connsiteX6" fmla="*/ 112549 w 496675"/>
              <a:gd name="connsiteY6" fmla="*/ 386794 h 526493"/>
              <a:gd name="connsiteX7" fmla="*/ 176117 w 496675"/>
              <a:gd name="connsiteY7" fmla="*/ 447917 h 526493"/>
              <a:gd name="connsiteX8" fmla="*/ 249465 w 496675"/>
              <a:gd name="connsiteY8" fmla="*/ 496816 h 526493"/>
              <a:gd name="connsiteX9" fmla="*/ 322813 w 496675"/>
              <a:gd name="connsiteY9" fmla="*/ 523710 h 526493"/>
              <a:gd name="connsiteX10" fmla="*/ 379046 w 496675"/>
              <a:gd name="connsiteY10" fmla="*/ 523710 h 526493"/>
              <a:gd name="connsiteX11" fmla="*/ 435279 w 496675"/>
              <a:gd name="connsiteY11" fmla="*/ 506595 h 526493"/>
              <a:gd name="connsiteX12" fmla="*/ 467063 w 496675"/>
              <a:gd name="connsiteY12" fmla="*/ 479701 h 526493"/>
              <a:gd name="connsiteX13" fmla="*/ 491512 w 496675"/>
              <a:gd name="connsiteY13" fmla="*/ 460142 h 526493"/>
              <a:gd name="connsiteX14" fmla="*/ 496402 w 496675"/>
              <a:gd name="connsiteY14" fmla="*/ 440583 h 526493"/>
              <a:gd name="connsiteX15" fmla="*/ 484177 w 496675"/>
              <a:gd name="connsiteY15" fmla="*/ 406354 h 526493"/>
              <a:gd name="connsiteX16" fmla="*/ 445059 w 496675"/>
              <a:gd name="connsiteY16" fmla="*/ 367235 h 526493"/>
              <a:gd name="connsiteX17" fmla="*/ 408385 w 496675"/>
              <a:gd name="connsiteY17" fmla="*/ 340341 h 526493"/>
              <a:gd name="connsiteX18" fmla="*/ 376601 w 496675"/>
              <a:gd name="connsiteY18" fmla="*/ 330561 h 526493"/>
              <a:gd name="connsiteX19" fmla="*/ 359486 w 496675"/>
              <a:gd name="connsiteY19" fmla="*/ 333006 h 526493"/>
              <a:gd name="connsiteX20" fmla="*/ 337017 w 496675"/>
              <a:gd name="connsiteY20" fmla="*/ 348918 h 526493"/>
              <a:gd name="connsiteX21" fmla="*/ 325257 w 496675"/>
              <a:gd name="connsiteY21" fmla="*/ 364790 h 526493"/>
              <a:gd name="connsiteX22" fmla="*/ 305698 w 496675"/>
              <a:gd name="connsiteY22" fmla="*/ 384350 h 526493"/>
              <a:gd name="connsiteX23" fmla="*/ 269024 w 496675"/>
              <a:gd name="connsiteY23" fmla="*/ 386794 h 526493"/>
              <a:gd name="connsiteX24" fmla="*/ 195677 w 496675"/>
              <a:gd name="connsiteY24" fmla="*/ 337896 h 526493"/>
              <a:gd name="connsiteX25" fmla="*/ 152237 w 496675"/>
              <a:gd name="connsiteY25" fmla="*/ 281663 h 526493"/>
              <a:gd name="connsiteX26" fmla="*/ 139444 w 496675"/>
              <a:gd name="connsiteY26" fmla="*/ 259659 h 526493"/>
              <a:gd name="connsiteX27" fmla="*/ 124774 w 496675"/>
              <a:gd name="connsiteY27" fmla="*/ 218095 h 526493"/>
              <a:gd name="connsiteX28" fmla="*/ 132109 w 496675"/>
              <a:gd name="connsiteY28" fmla="*/ 188756 h 526493"/>
              <a:gd name="connsiteX29" fmla="*/ 156558 w 496675"/>
              <a:gd name="connsiteY29" fmla="*/ 164307 h 526493"/>
              <a:gd name="connsiteX30" fmla="*/ 176117 w 496675"/>
              <a:gd name="connsiteY30" fmla="*/ 149637 h 526493"/>
              <a:gd name="connsiteX31" fmla="*/ 193232 w 496675"/>
              <a:gd name="connsiteY31" fmla="*/ 137413 h 526493"/>
              <a:gd name="connsiteX32" fmla="*/ 190787 w 496675"/>
              <a:gd name="connsiteY32" fmla="*/ 93404 h 526493"/>
              <a:gd name="connsiteX33" fmla="*/ 168783 w 496675"/>
              <a:gd name="connsiteY33" fmla="*/ 46951 h 526493"/>
              <a:gd name="connsiteX34" fmla="*/ 136999 w 496675"/>
              <a:gd name="connsiteY34" fmla="*/ 2942 h 526493"/>
              <a:gd name="connsiteX35" fmla="*/ 70986 w 496675"/>
              <a:gd name="connsiteY35" fmla="*/ 12722 h 52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6675" h="526493">
                <a:moveTo>
                  <a:pt x="70986" y="12722"/>
                </a:moveTo>
                <a:cubicBezTo>
                  <a:pt x="60967" y="17527"/>
                  <a:pt x="35489" y="46465"/>
                  <a:pt x="31867" y="54285"/>
                </a:cubicBezTo>
                <a:cubicBezTo>
                  <a:pt x="28245" y="62105"/>
                  <a:pt x="15160" y="76697"/>
                  <a:pt x="9863" y="93404"/>
                </a:cubicBezTo>
                <a:cubicBezTo>
                  <a:pt x="4566" y="110111"/>
                  <a:pt x="-732" y="131708"/>
                  <a:pt x="83" y="154527"/>
                </a:cubicBezTo>
                <a:cubicBezTo>
                  <a:pt x="898" y="177346"/>
                  <a:pt x="6603" y="205463"/>
                  <a:pt x="14753" y="230320"/>
                </a:cubicBezTo>
                <a:cubicBezTo>
                  <a:pt x="22903" y="255177"/>
                  <a:pt x="32682" y="277588"/>
                  <a:pt x="48981" y="303667"/>
                </a:cubicBezTo>
                <a:cubicBezTo>
                  <a:pt x="65280" y="329746"/>
                  <a:pt x="91360" y="362752"/>
                  <a:pt x="112549" y="386794"/>
                </a:cubicBezTo>
                <a:cubicBezTo>
                  <a:pt x="133738" y="410836"/>
                  <a:pt x="153298" y="429580"/>
                  <a:pt x="176117" y="447917"/>
                </a:cubicBezTo>
                <a:cubicBezTo>
                  <a:pt x="198936" y="466254"/>
                  <a:pt x="225016" y="484184"/>
                  <a:pt x="249465" y="496816"/>
                </a:cubicBezTo>
                <a:cubicBezTo>
                  <a:pt x="273914" y="509448"/>
                  <a:pt x="301216" y="519228"/>
                  <a:pt x="322813" y="523710"/>
                </a:cubicBezTo>
                <a:cubicBezTo>
                  <a:pt x="344410" y="528192"/>
                  <a:pt x="360302" y="526562"/>
                  <a:pt x="379046" y="523710"/>
                </a:cubicBezTo>
                <a:cubicBezTo>
                  <a:pt x="397790" y="520858"/>
                  <a:pt x="420609" y="513930"/>
                  <a:pt x="435279" y="506595"/>
                </a:cubicBezTo>
                <a:cubicBezTo>
                  <a:pt x="449949" y="499260"/>
                  <a:pt x="463318" y="482753"/>
                  <a:pt x="467063" y="479701"/>
                </a:cubicBezTo>
                <a:cubicBezTo>
                  <a:pt x="470808" y="476649"/>
                  <a:pt x="488498" y="462911"/>
                  <a:pt x="491512" y="460142"/>
                </a:cubicBezTo>
                <a:cubicBezTo>
                  <a:pt x="494526" y="457373"/>
                  <a:pt x="497624" y="449548"/>
                  <a:pt x="496402" y="440583"/>
                </a:cubicBezTo>
                <a:cubicBezTo>
                  <a:pt x="495180" y="431618"/>
                  <a:pt x="492734" y="418579"/>
                  <a:pt x="484177" y="406354"/>
                </a:cubicBezTo>
                <a:cubicBezTo>
                  <a:pt x="475620" y="394129"/>
                  <a:pt x="457691" y="378237"/>
                  <a:pt x="445059" y="367235"/>
                </a:cubicBezTo>
                <a:cubicBezTo>
                  <a:pt x="432427" y="356233"/>
                  <a:pt x="419795" y="346453"/>
                  <a:pt x="408385" y="340341"/>
                </a:cubicBezTo>
                <a:cubicBezTo>
                  <a:pt x="396975" y="334229"/>
                  <a:pt x="384751" y="331784"/>
                  <a:pt x="376601" y="330561"/>
                </a:cubicBezTo>
                <a:cubicBezTo>
                  <a:pt x="368451" y="329339"/>
                  <a:pt x="366083" y="329947"/>
                  <a:pt x="359486" y="333006"/>
                </a:cubicBezTo>
                <a:cubicBezTo>
                  <a:pt x="352889" y="336065"/>
                  <a:pt x="341873" y="341921"/>
                  <a:pt x="337017" y="348918"/>
                </a:cubicBezTo>
                <a:cubicBezTo>
                  <a:pt x="332161" y="355915"/>
                  <a:pt x="330477" y="358885"/>
                  <a:pt x="325257" y="364790"/>
                </a:cubicBezTo>
                <a:cubicBezTo>
                  <a:pt x="320037" y="370695"/>
                  <a:pt x="315070" y="380683"/>
                  <a:pt x="305698" y="384350"/>
                </a:cubicBezTo>
                <a:cubicBezTo>
                  <a:pt x="296326" y="388017"/>
                  <a:pt x="287361" y="394536"/>
                  <a:pt x="269024" y="386794"/>
                </a:cubicBezTo>
                <a:cubicBezTo>
                  <a:pt x="250687" y="379052"/>
                  <a:pt x="215141" y="355418"/>
                  <a:pt x="195677" y="337896"/>
                </a:cubicBezTo>
                <a:cubicBezTo>
                  <a:pt x="176213" y="320374"/>
                  <a:pt x="154106" y="283448"/>
                  <a:pt x="152237" y="281663"/>
                </a:cubicBezTo>
                <a:cubicBezTo>
                  <a:pt x="150368" y="279878"/>
                  <a:pt x="144021" y="270254"/>
                  <a:pt x="139444" y="259659"/>
                </a:cubicBezTo>
                <a:cubicBezTo>
                  <a:pt x="134867" y="249064"/>
                  <a:pt x="125996" y="229912"/>
                  <a:pt x="124774" y="218095"/>
                </a:cubicBezTo>
                <a:cubicBezTo>
                  <a:pt x="123552" y="206278"/>
                  <a:pt x="126812" y="197721"/>
                  <a:pt x="132109" y="188756"/>
                </a:cubicBezTo>
                <a:cubicBezTo>
                  <a:pt x="137406" y="179791"/>
                  <a:pt x="149223" y="170827"/>
                  <a:pt x="156558" y="164307"/>
                </a:cubicBezTo>
                <a:cubicBezTo>
                  <a:pt x="163893" y="157787"/>
                  <a:pt x="170005" y="154119"/>
                  <a:pt x="176117" y="149637"/>
                </a:cubicBezTo>
                <a:cubicBezTo>
                  <a:pt x="182229" y="145155"/>
                  <a:pt x="190787" y="146785"/>
                  <a:pt x="193232" y="137413"/>
                </a:cubicBezTo>
                <a:cubicBezTo>
                  <a:pt x="195677" y="128041"/>
                  <a:pt x="194862" y="108481"/>
                  <a:pt x="190787" y="93404"/>
                </a:cubicBezTo>
                <a:cubicBezTo>
                  <a:pt x="186712" y="78327"/>
                  <a:pt x="177748" y="62028"/>
                  <a:pt x="168783" y="46951"/>
                </a:cubicBezTo>
                <a:cubicBezTo>
                  <a:pt x="159818" y="31874"/>
                  <a:pt x="146779" y="11907"/>
                  <a:pt x="136999" y="2942"/>
                </a:cubicBezTo>
                <a:cubicBezTo>
                  <a:pt x="127219" y="-6023"/>
                  <a:pt x="81005" y="7917"/>
                  <a:pt x="70986" y="12722"/>
                </a:cubicBezTo>
                <a:close/>
              </a:path>
            </a:pathLst>
          </a:custGeom>
          <a:solidFill>
            <a:srgbClr val="4F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28" name="Group 1027"/>
          <p:cNvGrpSpPr/>
          <p:nvPr/>
        </p:nvGrpSpPr>
        <p:grpSpPr>
          <a:xfrm>
            <a:off x="3949249" y="4380513"/>
            <a:ext cx="260131" cy="296305"/>
            <a:chOff x="1171620" y="-1546128"/>
            <a:chExt cx="2864315" cy="3262635"/>
          </a:xfrm>
        </p:grpSpPr>
        <p:sp>
          <p:nvSpPr>
            <p:cNvPr id="1024" name="Rounded Rectangle 1023"/>
            <p:cNvSpPr/>
            <p:nvPr/>
          </p:nvSpPr>
          <p:spPr>
            <a:xfrm rot="18874065">
              <a:off x="2894805" y="-1341092"/>
              <a:ext cx="1346165" cy="936094"/>
            </a:xfrm>
            <a:prstGeom prst="roundRect">
              <a:avLst>
                <a:gd name="adj" fmla="val 40330"/>
              </a:avLst>
            </a:prstGeom>
            <a:noFill/>
            <a:ln w="41275">
              <a:solidFill>
                <a:srgbClr val="4F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ounded Rectangle 393"/>
            <p:cNvSpPr/>
            <p:nvPr/>
          </p:nvSpPr>
          <p:spPr>
            <a:xfrm rot="18874065">
              <a:off x="966584" y="575378"/>
              <a:ext cx="1346165" cy="936094"/>
            </a:xfrm>
            <a:prstGeom prst="roundRect">
              <a:avLst>
                <a:gd name="adj" fmla="val 40330"/>
              </a:avLst>
            </a:prstGeom>
            <a:noFill/>
            <a:ln w="41275">
              <a:solidFill>
                <a:srgbClr val="4F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ounded Rectangle 394"/>
            <p:cNvSpPr/>
            <p:nvPr/>
          </p:nvSpPr>
          <p:spPr>
            <a:xfrm rot="18874065">
              <a:off x="1594529" y="-92713"/>
              <a:ext cx="2033577" cy="360733"/>
            </a:xfrm>
            <a:prstGeom prst="roundRect">
              <a:avLst>
                <a:gd name="adj" fmla="val 50000"/>
              </a:avLst>
            </a:prstGeom>
            <a:solidFill>
              <a:srgbClr val="4F5959"/>
            </a:solidFill>
            <a:ln w="3492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/>
            <p:cNvSpPr/>
            <p:nvPr/>
          </p:nvSpPr>
          <p:spPr>
            <a:xfrm>
              <a:off x="2464126" y="-515301"/>
              <a:ext cx="258524" cy="1101369"/>
            </a:xfrm>
            <a:prstGeom prst="rect">
              <a:avLst/>
            </a:prstGeom>
            <a:solidFill>
              <a:srgbClr val="BDC5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Isosceles Triangle 1026"/>
            <p:cNvSpPr/>
            <p:nvPr/>
          </p:nvSpPr>
          <p:spPr>
            <a:xfrm rot="18675879">
              <a:off x="2635554" y="416763"/>
              <a:ext cx="496350" cy="561214"/>
            </a:xfrm>
            <a:prstGeom prst="triangle">
              <a:avLst>
                <a:gd name="adj" fmla="val 52401"/>
              </a:avLst>
            </a:prstGeom>
            <a:solidFill>
              <a:srgbClr val="4F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Isosceles Triangle 397"/>
            <p:cNvSpPr/>
            <p:nvPr/>
          </p:nvSpPr>
          <p:spPr>
            <a:xfrm rot="9570158">
              <a:off x="2221478" y="-850371"/>
              <a:ext cx="372665" cy="561214"/>
            </a:xfrm>
            <a:prstGeom prst="triangle">
              <a:avLst>
                <a:gd name="adj" fmla="val 78141"/>
              </a:avLst>
            </a:prstGeom>
            <a:solidFill>
              <a:srgbClr val="4F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Isosceles Triangle 398"/>
            <p:cNvSpPr/>
            <p:nvPr/>
          </p:nvSpPr>
          <p:spPr>
            <a:xfrm rot="6067948">
              <a:off x="1821936" y="-342535"/>
              <a:ext cx="372665" cy="561214"/>
            </a:xfrm>
            <a:prstGeom prst="triangle">
              <a:avLst>
                <a:gd name="adj" fmla="val 10108"/>
              </a:avLst>
            </a:prstGeom>
            <a:solidFill>
              <a:srgbClr val="4F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Isosceles Triangle 399"/>
            <p:cNvSpPr/>
            <p:nvPr/>
          </p:nvSpPr>
          <p:spPr>
            <a:xfrm rot="16383368">
              <a:off x="2990000" y="154769"/>
              <a:ext cx="247319" cy="366409"/>
            </a:xfrm>
            <a:prstGeom prst="triangle">
              <a:avLst>
                <a:gd name="adj" fmla="val 43171"/>
              </a:avLst>
            </a:prstGeom>
            <a:solidFill>
              <a:srgbClr val="4F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4614471" y="4762869"/>
            <a:ext cx="260144" cy="335264"/>
            <a:chOff x="3366318" y="4608182"/>
            <a:chExt cx="494209" cy="636920"/>
          </a:xfrm>
        </p:grpSpPr>
        <p:sp>
          <p:nvSpPr>
            <p:cNvPr id="426" name="Rectangle 425"/>
            <p:cNvSpPr/>
            <p:nvPr/>
          </p:nvSpPr>
          <p:spPr>
            <a:xfrm>
              <a:off x="3500726" y="4608182"/>
              <a:ext cx="359801" cy="503420"/>
            </a:xfrm>
            <a:prstGeom prst="rect">
              <a:avLst/>
            </a:prstGeom>
            <a:solidFill>
              <a:srgbClr val="BDC5C4"/>
            </a:solidFill>
            <a:ln w="19050" cap="flat" cmpd="sng" algn="ctr">
              <a:solidFill>
                <a:srgbClr val="4F595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3432130" y="4674932"/>
              <a:ext cx="359801" cy="503420"/>
            </a:xfrm>
            <a:prstGeom prst="rect">
              <a:avLst/>
            </a:prstGeom>
            <a:solidFill>
              <a:srgbClr val="BDC5C4"/>
            </a:solidFill>
            <a:ln w="19050" cap="flat" cmpd="sng" algn="ctr">
              <a:solidFill>
                <a:srgbClr val="4F595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428" name="Group 427"/>
            <p:cNvGrpSpPr/>
            <p:nvPr/>
          </p:nvGrpSpPr>
          <p:grpSpPr>
            <a:xfrm>
              <a:off x="3366318" y="4741682"/>
              <a:ext cx="359801" cy="503420"/>
              <a:chOff x="5892579" y="1628350"/>
              <a:chExt cx="392889" cy="549716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5892579" y="1628350"/>
                <a:ext cx="392889" cy="549716"/>
              </a:xfrm>
              <a:prstGeom prst="rect">
                <a:avLst/>
              </a:prstGeom>
              <a:solidFill>
                <a:srgbClr val="BDC5C4"/>
              </a:solidFill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30" name="Straight Connector 429"/>
              <p:cNvCxnSpPr/>
              <p:nvPr/>
            </p:nvCxnSpPr>
            <p:spPr>
              <a:xfrm>
                <a:off x="5983886" y="1780289"/>
                <a:ext cx="26106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</p:cxnSp>
          <p:sp>
            <p:nvSpPr>
              <p:cNvPr id="431" name="Oval 430"/>
              <p:cNvSpPr/>
              <p:nvPr/>
            </p:nvSpPr>
            <p:spPr>
              <a:xfrm flipV="1">
                <a:off x="5920453" y="1753823"/>
                <a:ext cx="45719" cy="45719"/>
              </a:xfrm>
              <a:prstGeom prst="ellipse">
                <a:avLst/>
              </a:prstGeom>
              <a:solidFill>
                <a:srgbClr val="4F595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32" name="Straight Connector 431"/>
              <p:cNvCxnSpPr/>
              <p:nvPr/>
            </p:nvCxnSpPr>
            <p:spPr>
              <a:xfrm>
                <a:off x="5983886" y="1859412"/>
                <a:ext cx="26106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</p:cxnSp>
          <p:sp>
            <p:nvSpPr>
              <p:cNvPr id="433" name="Oval 432"/>
              <p:cNvSpPr/>
              <p:nvPr/>
            </p:nvSpPr>
            <p:spPr>
              <a:xfrm flipV="1">
                <a:off x="5920453" y="1832946"/>
                <a:ext cx="45719" cy="45719"/>
              </a:xfrm>
              <a:prstGeom prst="ellipse">
                <a:avLst/>
              </a:prstGeom>
              <a:solidFill>
                <a:srgbClr val="4F595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34" name="Straight Connector 433"/>
              <p:cNvCxnSpPr/>
              <p:nvPr/>
            </p:nvCxnSpPr>
            <p:spPr>
              <a:xfrm>
                <a:off x="5983886" y="1937622"/>
                <a:ext cx="26106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</p:cxnSp>
          <p:sp>
            <p:nvSpPr>
              <p:cNvPr id="435" name="Oval 434"/>
              <p:cNvSpPr/>
              <p:nvPr/>
            </p:nvSpPr>
            <p:spPr>
              <a:xfrm flipV="1">
                <a:off x="5920453" y="1911156"/>
                <a:ext cx="45719" cy="45719"/>
              </a:xfrm>
              <a:prstGeom prst="ellipse">
                <a:avLst/>
              </a:prstGeom>
              <a:solidFill>
                <a:srgbClr val="4F595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>
                <a:off x="5983886" y="2017161"/>
                <a:ext cx="26106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</p:cxnSp>
          <p:sp>
            <p:nvSpPr>
              <p:cNvPr id="437" name="Oval 436"/>
              <p:cNvSpPr/>
              <p:nvPr/>
            </p:nvSpPr>
            <p:spPr>
              <a:xfrm flipV="1">
                <a:off x="5920453" y="1990695"/>
                <a:ext cx="45719" cy="45719"/>
              </a:xfrm>
              <a:prstGeom prst="ellipse">
                <a:avLst/>
              </a:prstGeom>
              <a:solidFill>
                <a:srgbClr val="4F595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438" name="Straight Connector 437"/>
              <p:cNvCxnSpPr/>
              <p:nvPr/>
            </p:nvCxnSpPr>
            <p:spPr>
              <a:xfrm>
                <a:off x="5982196" y="2094253"/>
                <a:ext cx="26106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F5959"/>
                </a:solidFill>
                <a:prstDash val="solid"/>
              </a:ln>
              <a:effectLst/>
            </p:spPr>
          </p:cxnSp>
          <p:sp>
            <p:nvSpPr>
              <p:cNvPr id="439" name="Oval 438"/>
              <p:cNvSpPr/>
              <p:nvPr/>
            </p:nvSpPr>
            <p:spPr>
              <a:xfrm flipV="1">
                <a:off x="5918763" y="2067787"/>
                <a:ext cx="45719" cy="45719"/>
              </a:xfrm>
              <a:prstGeom prst="ellipse">
                <a:avLst/>
              </a:prstGeom>
              <a:solidFill>
                <a:srgbClr val="4F595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600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grpSp>
        <p:nvGrpSpPr>
          <p:cNvPr id="441" name="Group 440"/>
          <p:cNvGrpSpPr/>
          <p:nvPr/>
        </p:nvGrpSpPr>
        <p:grpSpPr>
          <a:xfrm>
            <a:off x="4303315" y="5227411"/>
            <a:ext cx="358575" cy="358575"/>
            <a:chOff x="5907746" y="2166934"/>
            <a:chExt cx="2236305" cy="2236306"/>
          </a:xfrm>
        </p:grpSpPr>
        <p:grpSp>
          <p:nvGrpSpPr>
            <p:cNvPr id="442" name="Group 441"/>
            <p:cNvGrpSpPr/>
            <p:nvPr/>
          </p:nvGrpSpPr>
          <p:grpSpPr>
            <a:xfrm>
              <a:off x="5907746" y="2166934"/>
              <a:ext cx="2236305" cy="2236306"/>
              <a:chOff x="5907746" y="2166934"/>
              <a:chExt cx="2236305" cy="2236306"/>
            </a:xfrm>
          </p:grpSpPr>
          <p:sp>
            <p:nvSpPr>
              <p:cNvPr id="446" name="Rounded Rectangle 445"/>
              <p:cNvSpPr/>
              <p:nvPr/>
            </p:nvSpPr>
            <p:spPr>
              <a:xfrm rot="5400000">
                <a:off x="6916568" y="3047434"/>
                <a:ext cx="218661" cy="2236305"/>
              </a:xfrm>
              <a:prstGeom prst="roundRect">
                <a:avLst>
                  <a:gd name="adj" fmla="val 50000"/>
                </a:avLst>
              </a:prstGeom>
              <a:solidFill>
                <a:srgbClr val="4F59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ounded Rectangle 446"/>
              <p:cNvSpPr/>
              <p:nvPr/>
            </p:nvSpPr>
            <p:spPr>
              <a:xfrm rot="12600000">
                <a:off x="6407668" y="2166934"/>
                <a:ext cx="218661" cy="2236305"/>
              </a:xfrm>
              <a:prstGeom prst="roundRect">
                <a:avLst>
                  <a:gd name="adj" fmla="val 50000"/>
                </a:avLst>
              </a:prstGeom>
              <a:solidFill>
                <a:srgbClr val="4F59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ounded Rectangle 447"/>
              <p:cNvSpPr/>
              <p:nvPr/>
            </p:nvSpPr>
            <p:spPr>
              <a:xfrm rot="9000000" flipH="1">
                <a:off x="7425468" y="2166935"/>
                <a:ext cx="218661" cy="2236305"/>
              </a:xfrm>
              <a:prstGeom prst="roundRect">
                <a:avLst>
                  <a:gd name="adj" fmla="val 50000"/>
                </a:avLst>
              </a:prstGeom>
              <a:solidFill>
                <a:srgbClr val="4F59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3" name="Isosceles Triangle 442"/>
            <p:cNvSpPr/>
            <p:nvPr/>
          </p:nvSpPr>
          <p:spPr>
            <a:xfrm>
              <a:off x="6157266" y="2550211"/>
              <a:ext cx="1727711" cy="1543912"/>
            </a:xfrm>
            <a:prstGeom prst="triangle">
              <a:avLst/>
            </a:prstGeom>
            <a:solidFill>
              <a:srgbClr val="4F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Trapezoid 443"/>
            <p:cNvSpPr/>
            <p:nvPr/>
          </p:nvSpPr>
          <p:spPr>
            <a:xfrm flipV="1">
              <a:off x="6909543" y="2861897"/>
              <a:ext cx="223156" cy="817906"/>
            </a:xfrm>
            <a:prstGeom prst="trapezoid">
              <a:avLst/>
            </a:prstGeom>
            <a:solidFill>
              <a:srgbClr val="BDC5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5" name="Oval 444"/>
            <p:cNvSpPr/>
            <p:nvPr/>
          </p:nvSpPr>
          <p:spPr>
            <a:xfrm>
              <a:off x="6945304" y="3786251"/>
              <a:ext cx="151634" cy="151634"/>
            </a:xfrm>
            <a:prstGeom prst="ellipse">
              <a:avLst/>
            </a:prstGeom>
            <a:solidFill>
              <a:srgbClr val="BDC5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5" name="TextBox 464"/>
          <p:cNvSpPr txBox="1"/>
          <p:nvPr/>
        </p:nvSpPr>
        <p:spPr>
          <a:xfrm>
            <a:off x="6563704" y="3822588"/>
            <a:ext cx="3422729" cy="2366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7CC24D"/>
                </a:solidFill>
                <a:latin typeface="AvenirNext LT Pro Regular"/>
              </a:rPr>
              <a:t>98% reach rate through secure messaging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7CC24D"/>
                </a:solidFill>
                <a:latin typeface="AvenirNext LT Pro Regular"/>
              </a:rPr>
              <a:t>Centralized communication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7CC24D"/>
                </a:solidFill>
                <a:latin typeface="AvenirNext LT Pro Regular"/>
              </a:rPr>
              <a:t>Real-time notifications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7CC24D"/>
                </a:solidFill>
                <a:latin typeface="AvenirNext LT Pro Regular"/>
              </a:rPr>
              <a:t>Longitudinal record of care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7CC24D"/>
                </a:solidFill>
                <a:latin typeface="AvenirNext LT Pro Regular"/>
              </a:rPr>
              <a:t>Document/photo sharing, phone call recording, archiving and sharing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kern="0" dirty="0">
              <a:solidFill>
                <a:srgbClr val="7CC24D"/>
              </a:solidFill>
              <a:latin typeface="AvenirNext LT Pro Regular"/>
            </a:endParaRPr>
          </a:p>
        </p:txBody>
      </p:sp>
      <p:grpSp>
        <p:nvGrpSpPr>
          <p:cNvPr id="476" name="Group 475"/>
          <p:cNvGrpSpPr/>
          <p:nvPr/>
        </p:nvGrpSpPr>
        <p:grpSpPr>
          <a:xfrm>
            <a:off x="9231609" y="4397000"/>
            <a:ext cx="327111" cy="327111"/>
            <a:chOff x="7192942" y="4869426"/>
            <a:chExt cx="410913" cy="410913"/>
          </a:xfrm>
        </p:grpSpPr>
        <p:sp>
          <p:nvSpPr>
            <p:cNvPr id="477" name="Rectangle 476"/>
            <p:cNvSpPr/>
            <p:nvPr/>
          </p:nvSpPr>
          <p:spPr>
            <a:xfrm>
              <a:off x="7257734" y="4933658"/>
              <a:ext cx="281334" cy="281334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7340445" y="4869426"/>
              <a:ext cx="115909" cy="410913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7340444" y="4868867"/>
              <a:ext cx="115909" cy="410913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0" name="Straight Connector 479"/>
            <p:cNvCxnSpPr/>
            <p:nvPr/>
          </p:nvCxnSpPr>
          <p:spPr>
            <a:xfrm>
              <a:off x="7218171" y="4896895"/>
              <a:ext cx="320897" cy="318097"/>
            </a:xfrm>
            <a:prstGeom prst="line">
              <a:avLst/>
            </a:prstGeom>
            <a:ln w="57150">
              <a:solidFill>
                <a:srgbClr val="4F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 flipH="1">
              <a:off x="7257731" y="4933656"/>
              <a:ext cx="281334" cy="281334"/>
            </a:xfrm>
            <a:prstGeom prst="line">
              <a:avLst/>
            </a:prstGeom>
            <a:ln w="57150">
              <a:solidFill>
                <a:srgbClr val="4F59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Oval 481"/>
            <p:cNvSpPr/>
            <p:nvPr/>
          </p:nvSpPr>
          <p:spPr>
            <a:xfrm>
              <a:off x="7368898" y="5046912"/>
              <a:ext cx="59374" cy="59374"/>
            </a:xfrm>
            <a:prstGeom prst="ellipse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8" name="Group 1047"/>
          <p:cNvGrpSpPr/>
          <p:nvPr/>
        </p:nvGrpSpPr>
        <p:grpSpPr>
          <a:xfrm>
            <a:off x="8812036" y="4744800"/>
            <a:ext cx="282536" cy="327875"/>
            <a:chOff x="8339120" y="4954572"/>
            <a:chExt cx="387788" cy="450017"/>
          </a:xfrm>
        </p:grpSpPr>
        <p:sp>
          <p:nvSpPr>
            <p:cNvPr id="1045" name="Oval 1044"/>
            <p:cNvSpPr/>
            <p:nvPr/>
          </p:nvSpPr>
          <p:spPr>
            <a:xfrm>
              <a:off x="8342111" y="5029784"/>
              <a:ext cx="372193" cy="372193"/>
            </a:xfrm>
            <a:prstGeom prst="ellipse">
              <a:avLst/>
            </a:prstGeom>
            <a:solidFill>
              <a:srgbClr val="4F5959"/>
            </a:solidFill>
            <a:ln w="38100">
              <a:solidFill>
                <a:srgbClr val="7CC24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45"/>
            <p:cNvSpPr/>
            <p:nvPr/>
          </p:nvSpPr>
          <p:spPr>
            <a:xfrm rot="2685316">
              <a:off x="8597159" y="4954572"/>
              <a:ext cx="66593" cy="349952"/>
            </a:xfrm>
            <a:prstGeom prst="rect">
              <a:avLst/>
            </a:prstGeom>
            <a:solidFill>
              <a:srgbClr val="7CC24D"/>
            </a:solidFill>
            <a:ln w="19050">
              <a:solidFill>
                <a:srgbClr val="4F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 rot="18824534" flipH="1">
              <a:off x="8473124" y="5147933"/>
              <a:ext cx="45719" cy="99332"/>
            </a:xfrm>
            <a:prstGeom prst="rect">
              <a:avLst/>
            </a:prstGeom>
            <a:solidFill>
              <a:srgbClr val="7CC24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/>
            <p:cNvSpPr/>
            <p:nvPr/>
          </p:nvSpPr>
          <p:spPr>
            <a:xfrm>
              <a:off x="8501817" y="5016543"/>
              <a:ext cx="45719" cy="54273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8501817" y="5358870"/>
              <a:ext cx="45854" cy="45719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 rot="16200000">
              <a:off x="8339120" y="5195546"/>
              <a:ext cx="45719" cy="45719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 rot="16200000">
              <a:off x="8673555" y="5185387"/>
              <a:ext cx="45719" cy="60987"/>
            </a:xfrm>
            <a:prstGeom prst="rec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9" name="Group 518"/>
          <p:cNvGrpSpPr/>
          <p:nvPr/>
        </p:nvGrpSpPr>
        <p:grpSpPr>
          <a:xfrm>
            <a:off x="9230604" y="5171280"/>
            <a:ext cx="322559" cy="304253"/>
            <a:chOff x="3705550" y="3167006"/>
            <a:chExt cx="844967" cy="797015"/>
          </a:xfrm>
        </p:grpSpPr>
        <p:sp>
          <p:nvSpPr>
            <p:cNvPr id="520" name="Heart 519"/>
            <p:cNvSpPr/>
            <p:nvPr/>
          </p:nvSpPr>
          <p:spPr>
            <a:xfrm>
              <a:off x="3705550" y="3167006"/>
              <a:ext cx="844967" cy="797015"/>
            </a:xfrm>
            <a:prstGeom prst="heart">
              <a:avLst/>
            </a:prstGeom>
            <a:solidFill>
              <a:srgbClr val="7CC2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1" name="Group 520"/>
            <p:cNvGrpSpPr/>
            <p:nvPr/>
          </p:nvGrpSpPr>
          <p:grpSpPr>
            <a:xfrm>
              <a:off x="3831217" y="3297818"/>
              <a:ext cx="566779" cy="461042"/>
              <a:chOff x="4979765" y="2510112"/>
              <a:chExt cx="566779" cy="461042"/>
            </a:xfrm>
          </p:grpSpPr>
          <p:grpSp>
            <p:nvGrpSpPr>
              <p:cNvPr id="522" name="Group 521"/>
              <p:cNvGrpSpPr/>
              <p:nvPr/>
            </p:nvGrpSpPr>
            <p:grpSpPr>
              <a:xfrm>
                <a:off x="5084791" y="2510112"/>
                <a:ext cx="461753" cy="461042"/>
                <a:chOff x="2487590" y="3188186"/>
                <a:chExt cx="698743" cy="697669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524" name="Right Arrow 523"/>
                <p:cNvSpPr/>
                <p:nvPr/>
              </p:nvSpPr>
              <p:spPr>
                <a:xfrm rot="18898572">
                  <a:off x="2660174" y="3359697"/>
                  <a:ext cx="697669" cy="354648"/>
                </a:xfrm>
                <a:prstGeom prst="rightArrow">
                  <a:avLst>
                    <a:gd name="adj1" fmla="val 34630"/>
                    <a:gd name="adj2" fmla="val 58074"/>
                  </a:avLst>
                </a:prstGeom>
                <a:solidFill>
                  <a:srgbClr val="4F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" name="Rectangle 524"/>
                <p:cNvSpPr/>
                <p:nvPr/>
              </p:nvSpPr>
              <p:spPr>
                <a:xfrm rot="2667292">
                  <a:off x="2487590" y="3564586"/>
                  <a:ext cx="410111" cy="129906"/>
                </a:xfrm>
                <a:prstGeom prst="rect">
                  <a:avLst/>
                </a:prstGeom>
                <a:solidFill>
                  <a:srgbClr val="4F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3" name="Rectangle 522"/>
              <p:cNvSpPr/>
              <p:nvPr/>
            </p:nvSpPr>
            <p:spPr>
              <a:xfrm rot="19080408">
                <a:off x="4979765" y="2722201"/>
                <a:ext cx="216222" cy="85846"/>
              </a:xfrm>
              <a:prstGeom prst="rect">
                <a:avLst/>
              </a:prstGeom>
              <a:solidFill>
                <a:srgbClr val="4F59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789909" y="4041035"/>
            <a:ext cx="139959" cy="1936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700" dirty="0">
                <a:solidFill>
                  <a:srgbClr val="4F5959"/>
                </a:solidFill>
                <a:latin typeface="AvenirNext LT Pro Regular" panose="020B0503020202020204" pitchFamily="34" charset="0"/>
              </a:rPr>
              <a:t>1</a:t>
            </a:r>
          </a:p>
        </p:txBody>
      </p:sp>
      <p:sp>
        <p:nvSpPr>
          <p:cNvPr id="393" name="TextBox 392"/>
          <p:cNvSpPr txBox="1"/>
          <p:nvPr/>
        </p:nvSpPr>
        <p:spPr>
          <a:xfrm>
            <a:off x="7672903" y="4053615"/>
            <a:ext cx="139959" cy="1936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700" dirty="0">
                <a:solidFill>
                  <a:srgbClr val="7CC24D"/>
                </a:solidFill>
                <a:latin typeface="AvenirNext LT Pro Regular" panose="020B0503020202020204" pitchFamily="34" charset="0"/>
              </a:rPr>
              <a:t>2</a:t>
            </a:r>
          </a:p>
        </p:txBody>
      </p:sp>
      <p:sp>
        <p:nvSpPr>
          <p:cNvPr id="396" name="Footer Placeholder 4"/>
          <p:cNvSpPr txBox="1">
            <a:spLocks/>
          </p:cNvSpPr>
          <p:nvPr/>
        </p:nvSpPr>
        <p:spPr>
          <a:xfrm>
            <a:off x="2131731" y="6491411"/>
            <a:ext cx="7640714" cy="3932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50000" dirty="0"/>
              <a:t>1</a:t>
            </a:r>
            <a:r>
              <a:rPr lang="en-US" sz="900" b="1" dirty="0"/>
              <a:t>Ringlead, 2017, </a:t>
            </a:r>
            <a:r>
              <a:rPr lang="en-US" sz="900" b="1" baseline="50000" dirty="0"/>
              <a:t>2</a:t>
            </a:r>
            <a:r>
              <a:rPr lang="en-US" sz="900" b="1" dirty="0"/>
              <a:t>SMS Marketing Wallops Email with 98% Open Rate and Only 1% Spam, Mobile Marketing Watch, 2014, </a:t>
            </a:r>
            <a:r>
              <a:rPr lang="en-US" sz="900" b="1" baseline="50000" dirty="0"/>
              <a:t>3</a:t>
            </a:r>
            <a:r>
              <a:rPr lang="en-US" sz="900" b="1" dirty="0"/>
              <a:t>Vela User Survey, December, 2017</a:t>
            </a:r>
          </a:p>
          <a:p>
            <a:endParaRPr lang="en-US" sz="900" b="1" dirty="0"/>
          </a:p>
        </p:txBody>
      </p:sp>
      <p:grpSp>
        <p:nvGrpSpPr>
          <p:cNvPr id="402" name="Group 401"/>
          <p:cNvGrpSpPr/>
          <p:nvPr/>
        </p:nvGrpSpPr>
        <p:grpSpPr>
          <a:xfrm>
            <a:off x="10056958" y="5562425"/>
            <a:ext cx="249416" cy="467686"/>
            <a:chOff x="1438875" y="2994319"/>
            <a:chExt cx="392133" cy="735298"/>
          </a:xfrm>
        </p:grpSpPr>
        <p:sp>
          <p:nvSpPr>
            <p:cNvPr id="403" name="Rounded Rectangle 402"/>
            <p:cNvSpPr/>
            <p:nvPr/>
          </p:nvSpPr>
          <p:spPr>
            <a:xfrm>
              <a:off x="1438875" y="2994319"/>
              <a:ext cx="392133" cy="735298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1454343" y="3062815"/>
              <a:ext cx="365719" cy="572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1612081" y="3657691"/>
              <a:ext cx="45719" cy="457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6" name="Picture 405"/>
            <p:cNvPicPr>
              <a:picLocks noChangeAspect="1"/>
            </p:cNvPicPr>
            <p:nvPr/>
          </p:nvPicPr>
          <p:blipFill rotWithShape="1">
            <a:blip r:embed="rId2"/>
            <a:srcRect r="71927"/>
            <a:stretch/>
          </p:blipFill>
          <p:spPr>
            <a:xfrm>
              <a:off x="1530095" y="3229546"/>
              <a:ext cx="223044" cy="247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77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4"/>
          <p:cNvSpPr>
            <a:spLocks noGrp="1"/>
          </p:cNvSpPr>
          <p:nvPr>
            <p:ph idx="1"/>
          </p:nvPr>
        </p:nvSpPr>
        <p:spPr>
          <a:xfrm>
            <a:off x="5863428" y="0"/>
            <a:ext cx="6328571" cy="6858000"/>
          </a:xfrm>
          <a:solidFill>
            <a:srgbClr val="6A6F6F"/>
          </a:solidFill>
        </p:spPr>
        <p:txBody>
          <a:bodyPr/>
          <a:lstStyle/>
          <a:p>
            <a:pPr marL="0" indent="0" algn="ctr">
              <a:buNone/>
            </a:pPr>
            <a:endParaRPr lang="en-US" altLang="en-US" sz="2000" i="1" dirty="0"/>
          </a:p>
          <a:p>
            <a:pPr algn="ctr"/>
            <a:endParaRPr lang="en-US" altLang="en-US" sz="2000" i="1" dirty="0"/>
          </a:p>
          <a:p>
            <a:pPr algn="ctr"/>
            <a:endParaRPr lang="en-US" altLang="en-US" sz="2000" i="1" dirty="0"/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3537"/>
            <a:ext cx="5863430" cy="769867"/>
          </a:xfrm>
          <a:prstGeom prst="rect">
            <a:avLst/>
          </a:prstGeom>
          <a:solidFill>
            <a:srgbClr val="3BC1CD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Meet Vela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3630" y="4708747"/>
            <a:ext cx="3536170" cy="20874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b="1" dirty="0">
                <a:solidFill>
                  <a:srgbClr val="7CC24D"/>
                </a:solidFill>
                <a:latin typeface="AvenirNext LT Pro Regular" panose="020B0503020202020204" pitchFamily="34" charset="0"/>
              </a:rPr>
              <a:t>vela</a:t>
            </a:r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 is a HIPAA-secure </a:t>
            </a:r>
          </a:p>
          <a:p>
            <a:pPr algn="ctr"/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care collaboration platform </a:t>
            </a:r>
            <a:b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</a:br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that modernizes how </a:t>
            </a:r>
          </a:p>
          <a:p>
            <a:pPr algn="ctr"/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interdisciplinary teams </a:t>
            </a:r>
            <a:b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</a:br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communicate and collaborate</a:t>
            </a:r>
            <a:b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</a:br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 to deliver high-quality, </a:t>
            </a:r>
            <a:b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</a:br>
            <a:r>
              <a:rPr lang="en-US" b="1" dirty="0">
                <a:solidFill>
                  <a:srgbClr val="6A6F6F"/>
                </a:solidFill>
                <a:latin typeface="AvenirNext LT Pro Regular" panose="020B0503020202020204" pitchFamily="34" charset="0"/>
              </a:rPr>
              <a:t>person-centered care. </a:t>
            </a:r>
          </a:p>
          <a:p>
            <a:pPr algn="ctr"/>
            <a:endParaRPr lang="en-US" sz="2000" b="1" dirty="0">
              <a:solidFill>
                <a:srgbClr val="3BC1CD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97961" y="904668"/>
            <a:ext cx="1874383" cy="3681875"/>
            <a:chOff x="0" y="0"/>
            <a:chExt cx="2883316" cy="5443247"/>
          </a:xfrm>
        </p:grpSpPr>
        <p:sp>
          <p:nvSpPr>
            <p:cNvPr id="17" name="Rectangle 16"/>
            <p:cNvSpPr/>
            <p:nvPr/>
          </p:nvSpPr>
          <p:spPr>
            <a:xfrm>
              <a:off x="1057614" y="1828566"/>
              <a:ext cx="405629" cy="11207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440" y="1331771"/>
              <a:ext cx="2614245" cy="27120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78108"/>
            <a:stretch/>
          </p:blipFill>
          <p:spPr>
            <a:xfrm>
              <a:off x="146709" y="3736375"/>
              <a:ext cx="2614246" cy="110406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97538" t="14497" b="37959"/>
            <a:stretch/>
          </p:blipFill>
          <p:spPr>
            <a:xfrm flipV="1">
              <a:off x="2696417" y="1632477"/>
              <a:ext cx="64537" cy="240422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139985" y="4043805"/>
              <a:ext cx="2614245" cy="0"/>
            </a:xfrm>
            <a:prstGeom prst="line">
              <a:avLst/>
            </a:prstGeom>
            <a:ln w="3175">
              <a:solidFill>
                <a:srgbClr val="41A43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416516" y="1387616"/>
              <a:ext cx="1820837" cy="549004"/>
              <a:chOff x="416516" y="1387616"/>
              <a:chExt cx="3049637" cy="416392"/>
            </a:xfrm>
          </p:grpSpPr>
          <p:sp>
            <p:nvSpPr>
              <p:cNvPr id="42" name="Rounded Rectangle 178"/>
              <p:cNvSpPr/>
              <p:nvPr/>
            </p:nvSpPr>
            <p:spPr>
              <a:xfrm>
                <a:off x="416516" y="1387616"/>
                <a:ext cx="2876888" cy="380877"/>
              </a:xfrm>
              <a:prstGeom prst="roundRect">
                <a:avLst>
                  <a:gd name="adj" fmla="val 519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US" sz="600" dirty="0">
                    <a:solidFill>
                      <a:srgbClr val="000000"/>
                    </a:solidFill>
                    <a:latin typeface="Arial Unicode MS" panose="020B0604020202020204" pitchFamily="34" charset="-128"/>
                    <a:ea typeface="Times New Roman" panose="02020603050405020304" pitchFamily="18" charset="0"/>
                  </a:rPr>
                  <a:t>Hi, I am concerned that my dad is going to fall. He seems very unsteady on his feet.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7676700">
                <a:off x="3241313" y="1579168"/>
                <a:ext cx="127518" cy="322162"/>
              </a:xfrm>
              <a:prstGeom prst="triangle">
                <a:avLst>
                  <a:gd name="adj" fmla="val 5912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 180"/>
              <p:cNvSpPr/>
              <p:nvPr/>
            </p:nvSpPr>
            <p:spPr>
              <a:xfrm>
                <a:off x="2984748" y="1570901"/>
                <a:ext cx="293111" cy="190268"/>
              </a:xfrm>
              <a:custGeom>
                <a:avLst/>
                <a:gdLst>
                  <a:gd name="connsiteX0" fmla="*/ 182880 w 309776"/>
                  <a:gd name="connsiteY0" fmla="*/ 0 h 477727"/>
                  <a:gd name="connsiteX1" fmla="*/ 0 w 309776"/>
                  <a:gd name="connsiteY1" fmla="*/ 459066 h 477727"/>
                  <a:gd name="connsiteX2" fmla="*/ 216470 w 309776"/>
                  <a:gd name="connsiteY2" fmla="*/ 477727 h 477727"/>
                  <a:gd name="connsiteX3" fmla="*/ 309776 w 309776"/>
                  <a:gd name="connsiteY3" fmla="*/ 332170 h 477727"/>
                  <a:gd name="connsiteX4" fmla="*/ 294848 w 309776"/>
                  <a:gd name="connsiteY4" fmla="*/ 48519 h 477727"/>
                  <a:gd name="connsiteX5" fmla="*/ 182880 w 309776"/>
                  <a:gd name="connsiteY5" fmla="*/ 0 h 477727"/>
                  <a:gd name="connsiteX0" fmla="*/ 249537 w 309776"/>
                  <a:gd name="connsiteY0" fmla="*/ 193020 h 429208"/>
                  <a:gd name="connsiteX1" fmla="*/ 0 w 309776"/>
                  <a:gd name="connsiteY1" fmla="*/ 410547 h 429208"/>
                  <a:gd name="connsiteX2" fmla="*/ 216470 w 309776"/>
                  <a:gd name="connsiteY2" fmla="*/ 429208 h 429208"/>
                  <a:gd name="connsiteX3" fmla="*/ 309776 w 309776"/>
                  <a:gd name="connsiteY3" fmla="*/ 283651 h 429208"/>
                  <a:gd name="connsiteX4" fmla="*/ 294848 w 309776"/>
                  <a:gd name="connsiteY4" fmla="*/ 0 h 429208"/>
                  <a:gd name="connsiteX5" fmla="*/ 249537 w 309776"/>
                  <a:gd name="connsiteY5" fmla="*/ 193020 h 429208"/>
                  <a:gd name="connsiteX0" fmla="*/ 88445 w 148684"/>
                  <a:gd name="connsiteY0" fmla="*/ 193020 h 429208"/>
                  <a:gd name="connsiteX1" fmla="*/ 0 w 148684"/>
                  <a:gd name="connsiteY1" fmla="*/ 385123 h 429208"/>
                  <a:gd name="connsiteX2" fmla="*/ 55378 w 148684"/>
                  <a:gd name="connsiteY2" fmla="*/ 429208 h 429208"/>
                  <a:gd name="connsiteX3" fmla="*/ 148684 w 148684"/>
                  <a:gd name="connsiteY3" fmla="*/ 283651 h 429208"/>
                  <a:gd name="connsiteX4" fmla="*/ 133756 w 148684"/>
                  <a:gd name="connsiteY4" fmla="*/ 0 h 429208"/>
                  <a:gd name="connsiteX5" fmla="*/ 88445 w 148684"/>
                  <a:gd name="connsiteY5" fmla="*/ 193020 h 429208"/>
                  <a:gd name="connsiteX0" fmla="*/ 232871 w 293110"/>
                  <a:gd name="connsiteY0" fmla="*/ 193020 h 429208"/>
                  <a:gd name="connsiteX1" fmla="*/ 0 w 293110"/>
                  <a:gd name="connsiteY1" fmla="*/ 423261 h 429208"/>
                  <a:gd name="connsiteX2" fmla="*/ 199804 w 293110"/>
                  <a:gd name="connsiteY2" fmla="*/ 429208 h 429208"/>
                  <a:gd name="connsiteX3" fmla="*/ 293110 w 293110"/>
                  <a:gd name="connsiteY3" fmla="*/ 283651 h 429208"/>
                  <a:gd name="connsiteX4" fmla="*/ 278182 w 293110"/>
                  <a:gd name="connsiteY4" fmla="*/ 0 h 429208"/>
                  <a:gd name="connsiteX5" fmla="*/ 232871 w 293110"/>
                  <a:gd name="connsiteY5" fmla="*/ 193020 h 42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10" h="429208">
                    <a:moveTo>
                      <a:pt x="232871" y="193020"/>
                    </a:moveTo>
                    <a:lnTo>
                      <a:pt x="0" y="423261"/>
                    </a:lnTo>
                    <a:lnTo>
                      <a:pt x="199804" y="429208"/>
                    </a:lnTo>
                    <a:lnTo>
                      <a:pt x="293110" y="283651"/>
                    </a:lnTo>
                    <a:lnTo>
                      <a:pt x="278182" y="0"/>
                    </a:lnTo>
                    <a:lnTo>
                      <a:pt x="232871" y="1930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b="85202"/>
            <a:stretch/>
          </p:blipFill>
          <p:spPr>
            <a:xfrm>
              <a:off x="146709" y="585443"/>
              <a:ext cx="2614246" cy="746328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flipH="1">
              <a:off x="612505" y="2635428"/>
              <a:ext cx="1927004" cy="1079351"/>
              <a:chOff x="127543" y="2599532"/>
              <a:chExt cx="3326341" cy="725654"/>
            </a:xfrm>
          </p:grpSpPr>
          <p:sp>
            <p:nvSpPr>
              <p:cNvPr id="39" name="Rounded Rectangle 183"/>
              <p:cNvSpPr/>
              <p:nvPr/>
            </p:nvSpPr>
            <p:spPr>
              <a:xfrm>
                <a:off x="127543" y="2599532"/>
                <a:ext cx="3166583" cy="689470"/>
              </a:xfrm>
              <a:prstGeom prst="roundRect">
                <a:avLst>
                  <a:gd name="adj" fmla="val 519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US" sz="600" dirty="0">
                    <a:solidFill>
                      <a:srgbClr val="000000"/>
                    </a:solidFill>
                    <a:latin typeface="Arial Unicode MS" panose="020B0604020202020204" pitchFamily="34" charset="-128"/>
                    <a:ea typeface="Times New Roman" panose="02020603050405020304" pitchFamily="18" charset="0"/>
                  </a:rPr>
                  <a:t>Hi Christy, please see the following Vela Learn document with some information on making your home safer for Rich. Also can you take a photo of your living room with your iPhone and upload it to Vela?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rot="7676700">
                <a:off x="3229044" y="3100346"/>
                <a:ext cx="127518" cy="322162"/>
              </a:xfrm>
              <a:prstGeom prst="triangle">
                <a:avLst>
                  <a:gd name="adj" fmla="val 5912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185"/>
              <p:cNvSpPr/>
              <p:nvPr/>
            </p:nvSpPr>
            <p:spPr>
              <a:xfrm>
                <a:off x="2972479" y="3092079"/>
                <a:ext cx="293111" cy="190268"/>
              </a:xfrm>
              <a:custGeom>
                <a:avLst/>
                <a:gdLst>
                  <a:gd name="connsiteX0" fmla="*/ 182880 w 309776"/>
                  <a:gd name="connsiteY0" fmla="*/ 0 h 477727"/>
                  <a:gd name="connsiteX1" fmla="*/ 0 w 309776"/>
                  <a:gd name="connsiteY1" fmla="*/ 459066 h 477727"/>
                  <a:gd name="connsiteX2" fmla="*/ 216470 w 309776"/>
                  <a:gd name="connsiteY2" fmla="*/ 477727 h 477727"/>
                  <a:gd name="connsiteX3" fmla="*/ 309776 w 309776"/>
                  <a:gd name="connsiteY3" fmla="*/ 332170 h 477727"/>
                  <a:gd name="connsiteX4" fmla="*/ 294848 w 309776"/>
                  <a:gd name="connsiteY4" fmla="*/ 48519 h 477727"/>
                  <a:gd name="connsiteX5" fmla="*/ 182880 w 309776"/>
                  <a:gd name="connsiteY5" fmla="*/ 0 h 477727"/>
                  <a:gd name="connsiteX0" fmla="*/ 249537 w 309776"/>
                  <a:gd name="connsiteY0" fmla="*/ 193020 h 429208"/>
                  <a:gd name="connsiteX1" fmla="*/ 0 w 309776"/>
                  <a:gd name="connsiteY1" fmla="*/ 410547 h 429208"/>
                  <a:gd name="connsiteX2" fmla="*/ 216470 w 309776"/>
                  <a:gd name="connsiteY2" fmla="*/ 429208 h 429208"/>
                  <a:gd name="connsiteX3" fmla="*/ 309776 w 309776"/>
                  <a:gd name="connsiteY3" fmla="*/ 283651 h 429208"/>
                  <a:gd name="connsiteX4" fmla="*/ 294848 w 309776"/>
                  <a:gd name="connsiteY4" fmla="*/ 0 h 429208"/>
                  <a:gd name="connsiteX5" fmla="*/ 249537 w 309776"/>
                  <a:gd name="connsiteY5" fmla="*/ 193020 h 429208"/>
                  <a:gd name="connsiteX0" fmla="*/ 88445 w 148684"/>
                  <a:gd name="connsiteY0" fmla="*/ 193020 h 429208"/>
                  <a:gd name="connsiteX1" fmla="*/ 0 w 148684"/>
                  <a:gd name="connsiteY1" fmla="*/ 385123 h 429208"/>
                  <a:gd name="connsiteX2" fmla="*/ 55378 w 148684"/>
                  <a:gd name="connsiteY2" fmla="*/ 429208 h 429208"/>
                  <a:gd name="connsiteX3" fmla="*/ 148684 w 148684"/>
                  <a:gd name="connsiteY3" fmla="*/ 283651 h 429208"/>
                  <a:gd name="connsiteX4" fmla="*/ 133756 w 148684"/>
                  <a:gd name="connsiteY4" fmla="*/ 0 h 429208"/>
                  <a:gd name="connsiteX5" fmla="*/ 88445 w 148684"/>
                  <a:gd name="connsiteY5" fmla="*/ 193020 h 429208"/>
                  <a:gd name="connsiteX0" fmla="*/ 232871 w 293110"/>
                  <a:gd name="connsiteY0" fmla="*/ 193020 h 429208"/>
                  <a:gd name="connsiteX1" fmla="*/ 0 w 293110"/>
                  <a:gd name="connsiteY1" fmla="*/ 423261 h 429208"/>
                  <a:gd name="connsiteX2" fmla="*/ 199804 w 293110"/>
                  <a:gd name="connsiteY2" fmla="*/ 429208 h 429208"/>
                  <a:gd name="connsiteX3" fmla="*/ 293110 w 293110"/>
                  <a:gd name="connsiteY3" fmla="*/ 283651 h 429208"/>
                  <a:gd name="connsiteX4" fmla="*/ 278182 w 293110"/>
                  <a:gd name="connsiteY4" fmla="*/ 0 h 429208"/>
                  <a:gd name="connsiteX5" fmla="*/ 232871 w 293110"/>
                  <a:gd name="connsiteY5" fmla="*/ 193020 h 42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10" h="429208">
                    <a:moveTo>
                      <a:pt x="232871" y="193020"/>
                    </a:moveTo>
                    <a:lnTo>
                      <a:pt x="0" y="423261"/>
                    </a:lnTo>
                    <a:lnTo>
                      <a:pt x="199804" y="429208"/>
                    </a:lnTo>
                    <a:lnTo>
                      <a:pt x="293110" y="283651"/>
                    </a:lnTo>
                    <a:lnTo>
                      <a:pt x="278182" y="0"/>
                    </a:lnTo>
                    <a:lnTo>
                      <a:pt x="232871" y="1930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25" name="frame" descr="Image result for smartphone frame 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3316" cy="5443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069229" y="588915"/>
              <a:ext cx="1471104" cy="293788"/>
            </a:xfrm>
            <a:prstGeom prst="rect">
              <a:avLst/>
            </a:prstGeom>
            <a:solidFill>
              <a:srgbClr val="41A4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61800" y="878192"/>
              <a:ext cx="1099168" cy="426182"/>
              <a:chOff x="461800" y="878192"/>
              <a:chExt cx="1099168" cy="426182"/>
            </a:xfrm>
          </p:grpSpPr>
          <p:sp>
            <p:nvSpPr>
              <p:cNvPr id="36" name="TextBox 23"/>
              <p:cNvSpPr txBox="1"/>
              <p:nvPr/>
            </p:nvSpPr>
            <p:spPr>
              <a:xfrm>
                <a:off x="514179" y="911171"/>
                <a:ext cx="1046789" cy="2508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r>
                  <a:rPr lang="en-US" sz="700" dirty="0">
                    <a:solidFill>
                      <a:srgbClr val="41A437"/>
                    </a:solidFill>
                    <a:latin typeface="Arial Unicode MS" panose="020B0604020202020204" pitchFamily="34" charset="-128"/>
                    <a:ea typeface="Times New Roman" panose="02020603050405020304" pitchFamily="18" charset="0"/>
                  </a:rPr>
                  <a:t>Care Team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1800" y="878192"/>
                <a:ext cx="98754" cy="426182"/>
              </a:xfrm>
              <a:prstGeom prst="rect">
                <a:avLst/>
              </a:prstGeom>
              <a:solidFill>
                <a:srgbClr val="41A43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Half Frame 37"/>
              <p:cNvSpPr/>
              <p:nvPr/>
            </p:nvSpPr>
            <p:spPr>
              <a:xfrm rot="13503682">
                <a:off x="1249124" y="1017792"/>
                <a:ext cx="63539" cy="63539"/>
              </a:xfrm>
              <a:prstGeom prst="halfFrame">
                <a:avLst>
                  <a:gd name="adj1" fmla="val 14421"/>
                  <a:gd name="adj2" fmla="val 14420"/>
                </a:avLst>
              </a:prstGeom>
              <a:solidFill>
                <a:srgbClr val="41A43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893" y="615568"/>
              <a:ext cx="280820" cy="271424"/>
            </a:xfrm>
            <a:prstGeom prst="ellipse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409890" y="1946499"/>
              <a:ext cx="1821359" cy="580123"/>
              <a:chOff x="409541" y="1958377"/>
              <a:chExt cx="3050508" cy="439993"/>
            </a:xfrm>
          </p:grpSpPr>
          <p:sp>
            <p:nvSpPr>
              <p:cNvPr id="33" name="Rounded Rectangle 194"/>
              <p:cNvSpPr/>
              <p:nvPr/>
            </p:nvSpPr>
            <p:spPr>
              <a:xfrm>
                <a:off x="409541" y="1958377"/>
                <a:ext cx="2886897" cy="385492"/>
              </a:xfrm>
              <a:prstGeom prst="roundRect">
                <a:avLst>
                  <a:gd name="adj" fmla="val 5192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US" sz="600" dirty="0">
                    <a:solidFill>
                      <a:srgbClr val="000000"/>
                    </a:solidFill>
                    <a:latin typeface="Arial Unicode MS" panose="020B0604020202020204" pitchFamily="34" charset="-128"/>
                    <a:ea typeface="Times New Roman" panose="02020603050405020304" pitchFamily="18" charset="0"/>
                  </a:rPr>
                  <a:t>Can you help me with some tips on making our living room safer for him to navigate?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rot="7676700">
                <a:off x="3235209" y="2173530"/>
                <a:ext cx="127518" cy="322162"/>
              </a:xfrm>
              <a:prstGeom prst="triangle">
                <a:avLst>
                  <a:gd name="adj" fmla="val 59124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196"/>
              <p:cNvSpPr/>
              <p:nvPr/>
            </p:nvSpPr>
            <p:spPr>
              <a:xfrm>
                <a:off x="2978641" y="2144528"/>
                <a:ext cx="293111" cy="190268"/>
              </a:xfrm>
              <a:custGeom>
                <a:avLst/>
                <a:gdLst>
                  <a:gd name="connsiteX0" fmla="*/ 182880 w 309776"/>
                  <a:gd name="connsiteY0" fmla="*/ 0 h 477727"/>
                  <a:gd name="connsiteX1" fmla="*/ 0 w 309776"/>
                  <a:gd name="connsiteY1" fmla="*/ 459066 h 477727"/>
                  <a:gd name="connsiteX2" fmla="*/ 216470 w 309776"/>
                  <a:gd name="connsiteY2" fmla="*/ 477727 h 477727"/>
                  <a:gd name="connsiteX3" fmla="*/ 309776 w 309776"/>
                  <a:gd name="connsiteY3" fmla="*/ 332170 h 477727"/>
                  <a:gd name="connsiteX4" fmla="*/ 294848 w 309776"/>
                  <a:gd name="connsiteY4" fmla="*/ 48519 h 477727"/>
                  <a:gd name="connsiteX5" fmla="*/ 182880 w 309776"/>
                  <a:gd name="connsiteY5" fmla="*/ 0 h 477727"/>
                  <a:gd name="connsiteX0" fmla="*/ 249537 w 309776"/>
                  <a:gd name="connsiteY0" fmla="*/ 193020 h 429208"/>
                  <a:gd name="connsiteX1" fmla="*/ 0 w 309776"/>
                  <a:gd name="connsiteY1" fmla="*/ 410547 h 429208"/>
                  <a:gd name="connsiteX2" fmla="*/ 216470 w 309776"/>
                  <a:gd name="connsiteY2" fmla="*/ 429208 h 429208"/>
                  <a:gd name="connsiteX3" fmla="*/ 309776 w 309776"/>
                  <a:gd name="connsiteY3" fmla="*/ 283651 h 429208"/>
                  <a:gd name="connsiteX4" fmla="*/ 294848 w 309776"/>
                  <a:gd name="connsiteY4" fmla="*/ 0 h 429208"/>
                  <a:gd name="connsiteX5" fmla="*/ 249537 w 309776"/>
                  <a:gd name="connsiteY5" fmla="*/ 193020 h 429208"/>
                  <a:gd name="connsiteX0" fmla="*/ 88445 w 148684"/>
                  <a:gd name="connsiteY0" fmla="*/ 193020 h 429208"/>
                  <a:gd name="connsiteX1" fmla="*/ 0 w 148684"/>
                  <a:gd name="connsiteY1" fmla="*/ 385123 h 429208"/>
                  <a:gd name="connsiteX2" fmla="*/ 55378 w 148684"/>
                  <a:gd name="connsiteY2" fmla="*/ 429208 h 429208"/>
                  <a:gd name="connsiteX3" fmla="*/ 148684 w 148684"/>
                  <a:gd name="connsiteY3" fmla="*/ 283651 h 429208"/>
                  <a:gd name="connsiteX4" fmla="*/ 133756 w 148684"/>
                  <a:gd name="connsiteY4" fmla="*/ 0 h 429208"/>
                  <a:gd name="connsiteX5" fmla="*/ 88445 w 148684"/>
                  <a:gd name="connsiteY5" fmla="*/ 193020 h 429208"/>
                  <a:gd name="connsiteX0" fmla="*/ 232871 w 293110"/>
                  <a:gd name="connsiteY0" fmla="*/ 193020 h 429208"/>
                  <a:gd name="connsiteX1" fmla="*/ 0 w 293110"/>
                  <a:gd name="connsiteY1" fmla="*/ 423261 h 429208"/>
                  <a:gd name="connsiteX2" fmla="*/ 199804 w 293110"/>
                  <a:gd name="connsiteY2" fmla="*/ 429208 h 429208"/>
                  <a:gd name="connsiteX3" fmla="*/ 293110 w 293110"/>
                  <a:gd name="connsiteY3" fmla="*/ 283651 h 429208"/>
                  <a:gd name="connsiteX4" fmla="*/ 278182 w 293110"/>
                  <a:gd name="connsiteY4" fmla="*/ 0 h 429208"/>
                  <a:gd name="connsiteX5" fmla="*/ 232871 w 293110"/>
                  <a:gd name="connsiteY5" fmla="*/ 193020 h 42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10" h="429208">
                    <a:moveTo>
                      <a:pt x="232871" y="193020"/>
                    </a:moveTo>
                    <a:lnTo>
                      <a:pt x="0" y="423261"/>
                    </a:lnTo>
                    <a:lnTo>
                      <a:pt x="199804" y="429208"/>
                    </a:lnTo>
                    <a:lnTo>
                      <a:pt x="293110" y="283651"/>
                    </a:lnTo>
                    <a:lnTo>
                      <a:pt x="278182" y="0"/>
                    </a:lnTo>
                    <a:lnTo>
                      <a:pt x="232871" y="1930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/>
            <a:srcRect l="5018" t="5228" r="10405" b="10195"/>
            <a:stretch/>
          </p:blipFill>
          <p:spPr>
            <a:xfrm>
              <a:off x="2241830" y="1664632"/>
              <a:ext cx="390254" cy="404360"/>
            </a:xfrm>
            <a:prstGeom prst="ellipse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5018" t="5228" r="10405" b="10195"/>
            <a:stretch/>
          </p:blipFill>
          <p:spPr>
            <a:xfrm>
              <a:off x="2247060" y="2206545"/>
              <a:ext cx="390254" cy="404360"/>
            </a:xfrm>
            <a:prstGeom prst="ellipse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006" y="3391710"/>
              <a:ext cx="404594" cy="396235"/>
            </a:xfrm>
            <a:prstGeom prst="ellipse">
              <a:avLst/>
            </a:prstGeom>
          </p:spPr>
        </p:pic>
      </p:grpSp>
      <p:sp>
        <p:nvSpPr>
          <p:cNvPr id="45" name="TextBox 173"/>
          <p:cNvSpPr txBox="1"/>
          <p:nvPr/>
        </p:nvSpPr>
        <p:spPr>
          <a:xfrm>
            <a:off x="6768183" y="6563346"/>
            <a:ext cx="4338339" cy="29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venirNext LT Pro Regular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Reference:  Seniorlink, data on file, Survey from December 2017</a:t>
            </a:r>
            <a:endParaRPr lang="en-US" sz="9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765161" y="3474501"/>
            <a:ext cx="1416179" cy="784826"/>
            <a:chOff x="4567237" y="1555675"/>
            <a:chExt cx="1416179" cy="784826"/>
          </a:xfrm>
        </p:grpSpPr>
        <p:sp>
          <p:nvSpPr>
            <p:cNvPr id="47" name="TextBox 46"/>
            <p:cNvSpPr txBox="1"/>
            <p:nvPr/>
          </p:nvSpPr>
          <p:spPr>
            <a:xfrm>
              <a:off x="5353614" y="1691652"/>
              <a:ext cx="629802" cy="6304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2800" b="1" dirty="0">
                  <a:solidFill>
                    <a:srgbClr val="92D050"/>
                  </a:solidFill>
                  <a:latin typeface="AvenirNext LT Pro Regular" panose="020B0503020202020204" pitchFamily="34" charset="0"/>
                </a:rPr>
                <a:t>%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67237" y="1555675"/>
              <a:ext cx="1230883" cy="78482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5400" b="1" spc="-300" dirty="0">
                  <a:solidFill>
                    <a:srgbClr val="92D050"/>
                  </a:solidFill>
                  <a:latin typeface="AvenirNext LT Pro Regular" panose="020B0503020202020204" pitchFamily="34" charset="0"/>
                </a:rPr>
                <a:t>89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920285" y="3600114"/>
            <a:ext cx="2778165" cy="10233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of Care Teams using Vela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58074" y="3857261"/>
            <a:ext cx="3109123" cy="10233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said it gave them a </a:t>
            </a:r>
            <a:r>
              <a:rPr lang="en-US" sz="1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more accurate,</a:t>
            </a:r>
            <a:r>
              <a:rPr lang="en-US" sz="1200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detailed record of communication </a:t>
            </a:r>
            <a:r>
              <a:rPr lang="en-US" sz="1200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with patients and caregivers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10008" y="4548442"/>
            <a:ext cx="2156342" cy="4172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Impact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0316" y="160604"/>
            <a:ext cx="2055787" cy="5828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With Vela…</a:t>
            </a:r>
          </a:p>
          <a:p>
            <a:endParaRPr lang="en-US" sz="2200" dirty="0">
              <a:solidFill>
                <a:srgbClr val="63D03A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57724" y="1442427"/>
            <a:ext cx="1230883" cy="7848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5400" b="1" spc="-300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91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66936" y="1538327"/>
            <a:ext cx="629802" cy="630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12848" y="1538328"/>
            <a:ext cx="2957085" cy="3740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of patients and caregivers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941475" y="1806393"/>
            <a:ext cx="3109123" cy="10233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said it helps them feel more connected to their care teams and they are able to better communicate with them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8676" y="852562"/>
            <a:ext cx="3993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Patients and caregivers are able to receive real-time coaching and 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350" y="2644904"/>
            <a:ext cx="4724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Care teams are seeing better care plan adherence and improved efficiency </a:t>
            </a:r>
            <a:br>
              <a:rPr lang="en-US" sz="16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</a:br>
            <a:r>
              <a:rPr lang="en-US" sz="1600" b="1" dirty="0">
                <a:solidFill>
                  <a:srgbClr val="92D050"/>
                </a:solidFill>
                <a:latin typeface="AvenirNext LT Pro Regular" panose="020B0503020202020204" pitchFamily="34" charset="0"/>
              </a:rPr>
              <a:t>within their workflow.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68182" y="5050431"/>
            <a:ext cx="2295459" cy="9565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Fewer adverse events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Reduced ER use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Reduced hospitalizations</a:t>
            </a:r>
          </a:p>
          <a:p>
            <a:endParaRPr lang="en-US" sz="16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755139" y="5056607"/>
            <a:ext cx="2295459" cy="9565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Better medication adherence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Improved preventative care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More engaged caregivers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901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niorLink theme">
  <a:themeElements>
    <a:clrScheme name="Custom 7">
      <a:dk1>
        <a:srgbClr val="000000"/>
      </a:dk1>
      <a:lt1>
        <a:srgbClr val="FFFFFF"/>
      </a:lt1>
      <a:dk2>
        <a:srgbClr val="4F5959"/>
      </a:dk2>
      <a:lt2>
        <a:srgbClr val="BDC6C3"/>
      </a:lt2>
      <a:accent1>
        <a:srgbClr val="3BC1CD"/>
      </a:accent1>
      <a:accent2>
        <a:srgbClr val="B3E1E2"/>
      </a:accent2>
      <a:accent3>
        <a:srgbClr val="7CC24D"/>
      </a:accent3>
      <a:accent4>
        <a:srgbClr val="AED690"/>
      </a:accent4>
      <a:accent5>
        <a:srgbClr val="BDC6C3"/>
      </a:accent5>
      <a:accent6>
        <a:srgbClr val="4F5959"/>
      </a:accent6>
      <a:hlink>
        <a:srgbClr val="3BC1CD"/>
      </a:hlink>
      <a:folHlink>
        <a:srgbClr val="3BC1C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>
        <a:noAutofit/>
      </a:bodyPr>
      <a:lstStyle>
        <a:defPPr>
          <a:defRPr sz="2200" b="0" dirty="0" smtClean="0">
            <a:solidFill>
              <a:srgbClr val="63D03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niorLink theme" id="{2610F483-71F7-46BE-8E14-82E85CA5ABB4}" vid="{FBB77E28-F496-4732-9506-6A636FD5784C}"/>
    </a:ext>
  </a:extLst>
</a:theme>
</file>

<file path=ppt/theme/theme3.xml><?xml version="1.0" encoding="utf-8"?>
<a:theme xmlns:a="http://schemas.openxmlformats.org/drawingml/2006/main" name="CareGener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9001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AAA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lnDef>
  </a:objectDefaults>
  <a:extraClrSchemeLst>
    <a:extraClrScheme>
      <a:clrScheme name="Title &amp; Bullets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reGeneral" id="{52A31E2D-29EF-4BE4-B22D-AF60D9D9A9A1}" vid="{A5BF681A-A6AA-4DC3-B050-57A00967B321}"/>
    </a:ext>
  </a:ext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9001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AAAB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9001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9AAAB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9001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3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Neue" charset="0"/>
            <a:ea typeface="ヒラギノ角ゴ ProN W3" charset="0"/>
            <a:cs typeface="ヒラギノ角ゴ ProN W3" charset="0"/>
            <a:sym typeface="Helvetica Neu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yft – 2/8/17">
  <a:themeElements>
    <a:clrScheme name="Lyft 2">
      <a:dk1>
        <a:srgbClr val="000000"/>
      </a:dk1>
      <a:lt1>
        <a:srgbClr val="333447"/>
      </a:lt1>
      <a:dk2>
        <a:srgbClr val="FEFEFE"/>
      </a:dk2>
      <a:lt2>
        <a:srgbClr val="FF00BF"/>
      </a:lt2>
      <a:accent1>
        <a:srgbClr val="352384"/>
      </a:accent1>
      <a:accent2>
        <a:srgbClr val="BFC7D9"/>
      </a:accent2>
      <a:accent3>
        <a:srgbClr val="F3F3F5"/>
      </a:accent3>
      <a:accent4>
        <a:srgbClr val="45D2FB"/>
      </a:accent4>
      <a:accent5>
        <a:srgbClr val="8EE899"/>
      </a:accent5>
      <a:accent6>
        <a:srgbClr val="FFFE00"/>
      </a:accent6>
      <a:hlink>
        <a:srgbClr val="FF00BF"/>
      </a:hlink>
      <a:folHlink>
        <a:srgbClr val="352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yft – 2/7/17">
  <a:themeElements>
    <a:clrScheme name="Lyft 2">
      <a:dk1>
        <a:srgbClr val="000000"/>
      </a:dk1>
      <a:lt1>
        <a:srgbClr val="333447"/>
      </a:lt1>
      <a:dk2>
        <a:srgbClr val="FEFEFE"/>
      </a:dk2>
      <a:lt2>
        <a:srgbClr val="FF00BF"/>
      </a:lt2>
      <a:accent1>
        <a:srgbClr val="352384"/>
      </a:accent1>
      <a:accent2>
        <a:srgbClr val="BFC7D9"/>
      </a:accent2>
      <a:accent3>
        <a:srgbClr val="F3F3F5"/>
      </a:accent3>
      <a:accent4>
        <a:srgbClr val="45D2FB"/>
      </a:accent4>
      <a:accent5>
        <a:srgbClr val="8EE899"/>
      </a:accent5>
      <a:accent6>
        <a:srgbClr val="FFFE00"/>
      </a:accent6>
      <a:hlink>
        <a:srgbClr val="FF00BF"/>
      </a:hlink>
      <a:folHlink>
        <a:srgbClr val="352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1208</Words>
  <Application>Microsoft Office PowerPoint</Application>
  <PresentationFormat>Widescreen</PresentationFormat>
  <Paragraphs>248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ＭＳ Ｐゴシック</vt:lpstr>
      <vt:lpstr>Arial</vt:lpstr>
      <vt:lpstr>Arial</vt:lpstr>
      <vt:lpstr>Arial Unicode MS</vt:lpstr>
      <vt:lpstr>AvenirNext LT Pro Demi</vt:lpstr>
      <vt:lpstr>AvenirNext LT Pro Regular</vt:lpstr>
      <vt:lpstr>Calibri</vt:lpstr>
      <vt:lpstr>Calibri Light</vt:lpstr>
      <vt:lpstr>Helvetica Neue</vt:lpstr>
      <vt:lpstr>Museo Sans 300</vt:lpstr>
      <vt:lpstr>Museo Sans 700</vt:lpstr>
      <vt:lpstr>Open Sans</vt:lpstr>
      <vt:lpstr>Open Sans Light</vt:lpstr>
      <vt:lpstr>Open Sans SemiBold</vt:lpstr>
      <vt:lpstr>Proxima Nova</vt:lpstr>
      <vt:lpstr>Times New Roman</vt:lpstr>
      <vt:lpstr>Wingdings</vt:lpstr>
      <vt:lpstr>ヒラギノ角ゴ ProN W3</vt:lpstr>
      <vt:lpstr>Office Theme</vt:lpstr>
      <vt:lpstr>SeniorLink theme</vt:lpstr>
      <vt:lpstr>CareGeneral</vt:lpstr>
      <vt:lpstr>Bullets</vt:lpstr>
      <vt:lpstr>Title - Center</vt:lpstr>
      <vt:lpstr>Lyft – 2/8/17</vt:lpstr>
      <vt:lpstr>Simple Light</vt:lpstr>
      <vt:lpstr>Lyft – 2/7/17</vt:lpstr>
      <vt:lpstr>Transforming the Experience of Care in the Home:  Opportunities and Challenges</vt:lpstr>
      <vt:lpstr>Panel Two: Technologies that Enable Cross-Sector Collaboration</vt:lpstr>
      <vt:lpstr>PowerPoint Presentation</vt:lpstr>
      <vt:lpstr>PowerPoint Presentation</vt:lpstr>
      <vt:lpstr>PowerPoint Presentation</vt:lpstr>
      <vt:lpstr>PowerPoint Presentation</vt:lpstr>
      <vt:lpstr>Meet Seniorlink</vt:lpstr>
      <vt:lpstr>From Fragmentation… to Collaboration</vt:lpstr>
      <vt:lpstr>PowerPoint Presentation</vt:lpstr>
      <vt:lpstr>PowerPoint Presentation</vt:lpstr>
      <vt:lpstr>One Size Does Not Fit All</vt:lpstr>
      <vt:lpstr>PowerPoint Presentation</vt:lpstr>
      <vt:lpstr>A Personalized Experience</vt:lpstr>
      <vt:lpstr>Use Case: Project REDI</vt:lpstr>
      <vt:lpstr>Alexa Skill</vt:lpstr>
      <vt:lpstr>Introduction to ClearCare April 9, 2018</vt:lpstr>
      <vt:lpstr>Diane Kaye</vt:lpstr>
      <vt:lpstr>PowerPoint Presentation</vt:lpstr>
      <vt:lpstr>ClearCare is used “morning to night”  by all home care agency staff and caregivers</vt:lpstr>
      <vt:lpstr>What is Home Care?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slide</dc:title>
  <dc:creator>Jared Hite</dc:creator>
  <cp:lastModifiedBy>Jared Hite</cp:lastModifiedBy>
  <cp:revision>33</cp:revision>
  <cp:lastPrinted>2018-04-02T15:15:24Z</cp:lastPrinted>
  <dcterms:created xsi:type="dcterms:W3CDTF">2018-03-30T20:02:20Z</dcterms:created>
  <dcterms:modified xsi:type="dcterms:W3CDTF">2018-04-18T19:39:01Z</dcterms:modified>
</cp:coreProperties>
</file>